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6.xml" ContentType="application/vnd.openxmlformats-officedocument.presentationml.tags+xml"/>
  <Override PartName="/ppt/notesSlides/notesSlide26.xml" ContentType="application/vnd.openxmlformats-officedocument.presentationml.notesSlide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8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9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10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1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2.xml" ContentType="application/vnd.openxmlformats-officedocument.presentationml.tags+xml"/>
  <Override PartName="/ppt/notesSlides/notesSlide44.xml" ContentType="application/vnd.openxmlformats-officedocument.presentationml.notesSlide+xml"/>
  <Override PartName="/ppt/tags/tag13.xml" ContentType="application/vnd.openxmlformats-officedocument.presentationml.tags+xml"/>
  <Override PartName="/ppt/notesSlides/notesSlide45.xml" ContentType="application/vnd.openxmlformats-officedocument.presentationml.notesSlide+xml"/>
  <Override PartName="/ppt/tags/tag14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15.xml" ContentType="application/vnd.openxmlformats-officedocument.presentationml.tags+xml"/>
  <Override PartName="/ppt/notesSlides/notesSlide49.xml" ContentType="application/vnd.openxmlformats-officedocument.presentationml.notesSlide+xml"/>
  <Override PartName="/ppt/tags/tag16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17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tags/tag18.xml" ContentType="application/vnd.openxmlformats-officedocument.presentationml.tags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tags/tag19.xml" ContentType="application/vnd.openxmlformats-officedocument.presentationml.tags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tags/tag20.xml" ContentType="application/vnd.openxmlformats-officedocument.presentationml.tags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tags/tag21.xml" ContentType="application/vnd.openxmlformats-officedocument.presentationml.tags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tags/tag22.xml" ContentType="application/vnd.openxmlformats-officedocument.presentationml.tags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12"/>
  </p:notesMasterIdLst>
  <p:sldIdLst>
    <p:sldId id="261" r:id="rId2"/>
    <p:sldId id="272" r:id="rId3"/>
    <p:sldId id="273" r:id="rId4"/>
    <p:sldId id="278" r:id="rId5"/>
    <p:sldId id="279" r:id="rId6"/>
    <p:sldId id="277" r:id="rId7"/>
    <p:sldId id="299" r:id="rId8"/>
    <p:sldId id="289" r:id="rId9"/>
    <p:sldId id="290" r:id="rId10"/>
    <p:sldId id="291" r:id="rId11"/>
    <p:sldId id="292" r:id="rId12"/>
    <p:sldId id="293" r:id="rId13"/>
    <p:sldId id="294" r:id="rId14"/>
    <p:sldId id="271" r:id="rId15"/>
    <p:sldId id="295" r:id="rId16"/>
    <p:sldId id="264" r:id="rId17"/>
    <p:sldId id="262" r:id="rId18"/>
    <p:sldId id="267" r:id="rId19"/>
    <p:sldId id="266" r:id="rId20"/>
    <p:sldId id="268" r:id="rId21"/>
    <p:sldId id="269" r:id="rId22"/>
    <p:sldId id="270" r:id="rId23"/>
    <p:sldId id="259" r:id="rId24"/>
    <p:sldId id="260" r:id="rId25"/>
    <p:sldId id="280" r:id="rId26"/>
    <p:sldId id="281" r:id="rId27"/>
    <p:sldId id="285" r:id="rId28"/>
    <p:sldId id="286" r:id="rId29"/>
    <p:sldId id="287" r:id="rId30"/>
    <p:sldId id="288" r:id="rId31"/>
    <p:sldId id="312" r:id="rId32"/>
    <p:sldId id="313" r:id="rId33"/>
    <p:sldId id="314" r:id="rId34"/>
    <p:sldId id="315" r:id="rId35"/>
    <p:sldId id="316" r:id="rId36"/>
    <p:sldId id="317" r:id="rId37"/>
    <p:sldId id="301" r:id="rId38"/>
    <p:sldId id="302" r:id="rId39"/>
    <p:sldId id="303" r:id="rId40"/>
    <p:sldId id="304" r:id="rId41"/>
    <p:sldId id="305" r:id="rId42"/>
    <p:sldId id="310" r:id="rId43"/>
    <p:sldId id="311" r:id="rId44"/>
    <p:sldId id="306" r:id="rId45"/>
    <p:sldId id="307" r:id="rId46"/>
    <p:sldId id="308" r:id="rId47"/>
    <p:sldId id="309" r:id="rId48"/>
    <p:sldId id="274" r:id="rId49"/>
    <p:sldId id="276" r:id="rId50"/>
    <p:sldId id="275" r:id="rId51"/>
    <p:sldId id="318" r:id="rId52"/>
    <p:sldId id="319" r:id="rId53"/>
    <p:sldId id="320" r:id="rId54"/>
    <p:sldId id="371" r:id="rId55"/>
    <p:sldId id="321" r:id="rId56"/>
    <p:sldId id="372" r:id="rId57"/>
    <p:sldId id="282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  <p:sldId id="283" r:id="rId108"/>
    <p:sldId id="297" r:id="rId109"/>
    <p:sldId id="296" r:id="rId110"/>
    <p:sldId id="298" r:id="rId111"/>
  </p:sldIdLst>
  <p:sldSz cx="9144000" cy="6858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96920CB-0144-49F9-BAE2-A5C6A365BF71}">
          <p14:sldIdLst>
            <p14:sldId id="261"/>
            <p14:sldId id="272"/>
          </p14:sldIdLst>
        </p14:section>
        <p14:section name="Model Driven Engineering" id="{589A82EE-1BAE-45E6-BEC7-CBF4F976D6A6}">
          <p14:sldIdLst>
            <p14:sldId id="273"/>
            <p14:sldId id="278"/>
            <p14:sldId id="279"/>
            <p14:sldId id="277"/>
            <p14:sldId id="299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WebSocket Protocol" id="{A1E69F32-5EC8-499C-B8E5-E67C05FF3608}">
          <p14:sldIdLst>
            <p14:sldId id="271"/>
            <p14:sldId id="295"/>
            <p14:sldId id="264"/>
            <p14:sldId id="262"/>
            <p14:sldId id="267"/>
            <p14:sldId id="266"/>
            <p14:sldId id="268"/>
            <p14:sldId id="269"/>
          </p14:sldIdLst>
        </p14:section>
        <p14:section name="WebSocket CPN Model" id="{7F11D813-0168-4F1D-91C2-C9112C8F1D4F}">
          <p14:sldIdLst>
            <p14:sldId id="270"/>
            <p14:sldId id="259"/>
            <p14:sldId id="260"/>
            <p14:sldId id="280"/>
            <p14:sldId id="281"/>
            <p14:sldId id="285"/>
            <p14:sldId id="286"/>
            <p14:sldId id="287"/>
            <p14:sldId id="288"/>
            <p14:sldId id="312"/>
            <p14:sldId id="313"/>
            <p14:sldId id="314"/>
            <p14:sldId id="315"/>
            <p14:sldId id="316"/>
            <p14:sldId id="317"/>
            <p14:sldId id="301"/>
            <p14:sldId id="302"/>
            <p14:sldId id="303"/>
            <p14:sldId id="304"/>
            <p14:sldId id="305"/>
            <p14:sldId id="310"/>
            <p14:sldId id="311"/>
            <p14:sldId id="306"/>
            <p14:sldId id="307"/>
            <p14:sldId id="308"/>
            <p14:sldId id="309"/>
          </p14:sldIdLst>
        </p14:section>
        <p14:section name="Pragma/CPN" id="{06FD56EC-D2F3-4EC5-BB8C-D32FE0060F02}">
          <p14:sldIdLst>
            <p14:sldId id="274"/>
            <p14:sldId id="276"/>
            <p14:sldId id="275"/>
            <p14:sldId id="318"/>
            <p14:sldId id="319"/>
            <p14:sldId id="320"/>
            <p14:sldId id="371"/>
            <p14:sldId id="321"/>
            <p14:sldId id="372"/>
          </p14:sldIdLst>
        </p14:section>
        <p14:section name="Demo" id="{656B2CDE-201B-44D7-932E-131D7B120EA3}">
          <p14:sldIdLst>
            <p14:sldId id="282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</p14:sldIdLst>
        </p14:section>
        <p14:section name="Evaluation" id="{9652FC9F-EDE2-4CE6-8163-0D4DBC854E52}">
          <p14:sldIdLst>
            <p14:sldId id="283"/>
            <p14:sldId id="297"/>
            <p14:sldId id="296"/>
            <p14:sldId id="29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40" autoAdjust="0"/>
    <p:restoredTop sz="86557" autoAdjust="0"/>
  </p:normalViewPr>
  <p:slideViewPr>
    <p:cSldViewPr>
      <p:cViewPr>
        <p:scale>
          <a:sx n="100" d="100"/>
          <a:sy n="100" d="100"/>
        </p:scale>
        <p:origin x="-1194" y="-5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64897-1137-415A-8B56-CBEFB87F6252}" type="datetimeFigureOut">
              <a:rPr lang="nb-NO" smtClean="0"/>
              <a:t>03.07.2012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8DDE6-E4A8-4285-BD59-FD14027A7D6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4788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Is a software development methodology </a:t>
            </a:r>
            <a:r>
              <a:rPr lang="nb-NO" baseline="0" dirty="0" smtClean="0"/>
              <a:t>that puts models in the center of the process. </a:t>
            </a:r>
          </a:p>
          <a:p>
            <a:endParaRPr lang="nb-NO" baseline="0" dirty="0" smtClean="0"/>
          </a:p>
          <a:p>
            <a:r>
              <a:rPr lang="en-US" dirty="0" smtClean="0"/>
              <a:t>serve both as documentation and as a basis for implementation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7165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 The server is forced to use a number of different underlying TCP connections for each client: one for sending information to the client and a new one for each incoming message. </a:t>
            </a:r>
          </a:p>
          <a:p>
            <a:r>
              <a:rPr lang="en-US" dirty="0" smtClean="0"/>
              <a:t>o The wire protocol has a high overhead, with each client-to-server message having an HTTP header. </a:t>
            </a:r>
          </a:p>
          <a:p>
            <a:r>
              <a:rPr lang="en-US" dirty="0" smtClean="0"/>
              <a:t>o The client-side script is forced to maintain a mapping from the outgoing connections to the incoming connection to track replies.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2132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Porotocol overhead:</a:t>
            </a:r>
          </a:p>
          <a:p>
            <a:r>
              <a:rPr lang="nb-NO" dirty="0" smtClean="0"/>
              <a:t>Best case: 2 bytes</a:t>
            </a:r>
          </a:p>
          <a:p>
            <a:r>
              <a:rPr lang="nb-NO" dirty="0" smtClean="0"/>
              <a:t>Usual case: server 4 bytes, client 8 bytes</a:t>
            </a:r>
          </a:p>
          <a:p>
            <a:r>
              <a:rPr lang="nb-NO" dirty="0" smtClean="0"/>
              <a:t>Worst case 14</a:t>
            </a:r>
            <a:r>
              <a:rPr lang="nb-NO" baseline="0" dirty="0" smtClean="0"/>
              <a:t> bytes</a:t>
            </a:r>
          </a:p>
          <a:p>
            <a:r>
              <a:rPr lang="nb-NO" baseline="0" dirty="0" smtClean="0"/>
              <a:t>(+ TCP overhead)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2348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851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Remember suggested remedies</a:t>
            </a:r>
            <a:r>
              <a:rPr lang="nb-NO" baseline="0" dirty="0" smtClean="0"/>
              <a:t> for limitations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92713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Discovered error, one place showed an upper bound of 2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6424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report also showed that it had not detected any cycles, which reinforces the claim that the model works as it should.</a:t>
            </a:r>
          </a:p>
          <a:p>
            <a:endParaRPr lang="en-US" dirty="0" smtClean="0"/>
          </a:p>
          <a:p>
            <a:r>
              <a:rPr lang="en-US" dirty="0" smtClean="0"/>
              <a:t>uncovering problems with the </a:t>
            </a:r>
            <a:r>
              <a:rPr lang="en-US" dirty="0" err="1" smtClean="0"/>
              <a:t>WebSocket</a:t>
            </a:r>
            <a:r>
              <a:rPr lang="en-US" dirty="0" smtClean="0"/>
              <a:t> CPN model, and effectively allowing us to conclude</a:t>
            </a:r>
            <a:r>
              <a:rPr lang="en-US" baseline="0" dirty="0" smtClean="0"/>
              <a:t> </a:t>
            </a:r>
            <a:r>
              <a:rPr lang="en-US" dirty="0" smtClean="0"/>
              <a:t>that the model is now valid</a:t>
            </a:r>
          </a:p>
          <a:p>
            <a:endParaRPr lang="en-US" dirty="0" smtClean="0"/>
          </a:p>
          <a:p>
            <a:r>
              <a:rPr lang="en-US" dirty="0" smtClean="0"/>
              <a:t>All but two of the transitions are enabled at some point; the two exceptions are Fail in the </a:t>
            </a:r>
            <a:r>
              <a:rPr lang="en-US" dirty="0" err="1" smtClean="0"/>
              <a:t>ClientApplication</a:t>
            </a:r>
            <a:r>
              <a:rPr lang="en-US" dirty="0" smtClean="0"/>
              <a:t> module and Send Reject in the </a:t>
            </a:r>
            <a:r>
              <a:rPr lang="en-US" dirty="0" err="1" smtClean="0"/>
              <a:t>ConnectionResponse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This means we have full coverage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5134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Name chosen</a:t>
            </a:r>
            <a:r>
              <a:rPr lang="nb-NO" baseline="0" dirty="0" smtClean="0"/>
              <a:t> to mimick other tools that work with CPN Tools, like </a:t>
            </a:r>
            <a:r>
              <a:rPr lang="nb-N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Design/CPN, </a:t>
            </a:r>
            <a:r>
              <a:rPr lang="nb-NO" baseline="0" dirty="0" smtClean="0"/>
              <a:t>Access/CPN, and the recent Grade/CPN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8051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Everything</a:t>
            </a:r>
            <a:r>
              <a:rPr lang="nb-NO" baseline="0" dirty="0" smtClean="0"/>
              <a:t> is Open Source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52152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We decided after talking with</a:t>
            </a:r>
            <a:r>
              <a:rPr lang="nb-NO" baseline="0" dirty="0" smtClean="0"/>
              <a:t> Simonsen to represent pragmatics using ontologies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61855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483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Analysis:</a:t>
            </a:r>
            <a:r>
              <a:rPr lang="nb-NO" baseline="0" dirty="0" smtClean="0"/>
              <a:t> </a:t>
            </a:r>
            <a:r>
              <a:rPr lang="en-US" baseline="0" dirty="0" smtClean="0"/>
              <a:t> correctness, completeness, scalability</a:t>
            </a:r>
            <a:r>
              <a:rPr lang="en-US" baseline="0" dirty="0" smtClean="0"/>
              <a:t>, finding race conditions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615656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Basic</a:t>
            </a:r>
            <a:r>
              <a:rPr lang="nb-NO" baseline="0" dirty="0" smtClean="0"/>
              <a:t> Eclipse setup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Toolbars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Package Explorer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Editor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View</a:t>
            </a:r>
          </a:p>
          <a:p>
            <a:pPr marL="0" indent="0">
              <a:buFontTx/>
              <a:buNone/>
            </a:pPr>
            <a:r>
              <a:rPr lang="nb-NO" baseline="0" dirty="0" smtClean="0"/>
              <a:t>Very customisable</a:t>
            </a:r>
          </a:p>
          <a:p>
            <a:pPr marL="0" indent="0">
              <a:buFontTx/>
              <a:buNone/>
            </a:pPr>
            <a:endParaRPr lang="nb-N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58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0006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Start with creating new project</a:t>
            </a:r>
          </a:p>
          <a:p>
            <a:r>
              <a:rPr lang="nb-NO" dirty="0" smtClean="0"/>
              <a:t>Zoom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59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66978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Wizard </a:t>
            </a:r>
          </a:p>
          <a:p>
            <a:r>
              <a:rPr lang="nb-NO" dirty="0" smtClean="0"/>
              <a:t>zoom</a:t>
            </a:r>
          </a:p>
          <a:p>
            <a:r>
              <a:rPr lang="nb-NO" dirty="0" smtClean="0"/>
              <a:t>lets you choose several</a:t>
            </a:r>
            <a:r>
              <a:rPr lang="nb-NO" baseline="0" dirty="0" smtClean="0"/>
              <a:t> types of project</a:t>
            </a:r>
          </a:p>
          <a:p>
            <a:r>
              <a:rPr lang="nb-NO" baseline="0" dirty="0" smtClean="0"/>
              <a:t>We just need general project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60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5336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We give the</a:t>
            </a:r>
            <a:r>
              <a:rPr lang="nb-NO" baseline="0" dirty="0" smtClean="0"/>
              <a:t> project a name</a:t>
            </a:r>
          </a:p>
          <a:p>
            <a:r>
              <a:rPr lang="nb-NO" dirty="0" smtClean="0"/>
              <a:t>Can choose location and other settings</a:t>
            </a:r>
          </a:p>
          <a:p>
            <a:r>
              <a:rPr lang="nb-NO" dirty="0" smtClean="0"/>
              <a:t>Hit Finish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5670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Can see the project in explorer</a:t>
            </a:r>
          </a:p>
          <a:p>
            <a:endParaRPr lang="nb-NO" dirty="0" smtClean="0"/>
          </a:p>
          <a:p>
            <a:r>
              <a:rPr lang="nb-NO" dirty="0" smtClean="0"/>
              <a:t>We</a:t>
            </a:r>
            <a:r>
              <a:rPr lang="nb-NO" baseline="0" dirty="0" smtClean="0"/>
              <a:t> now want to import the Websocket CPN model</a:t>
            </a:r>
          </a:p>
          <a:p>
            <a:r>
              <a:rPr lang="nb-NO" dirty="0" smtClean="0"/>
              <a:t>More</a:t>
            </a:r>
            <a:r>
              <a:rPr lang="nb-NO" baseline="0" dirty="0" smtClean="0"/>
              <a:t> than one way to run importer</a:t>
            </a:r>
            <a:endParaRPr lang="nb-N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3988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Right click project and select import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8809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This is Import</a:t>
            </a:r>
            <a:r>
              <a:rPr lang="nb-NO" baseline="0" dirty="0" smtClean="0"/>
              <a:t> dialog</a:t>
            </a:r>
            <a:endParaRPr lang="nb-NO" dirty="0" smtClean="0"/>
          </a:p>
          <a:p>
            <a:r>
              <a:rPr lang="nb-NO" dirty="0" smtClean="0"/>
              <a:t>Zoom</a:t>
            </a:r>
          </a:p>
          <a:p>
            <a:r>
              <a:rPr lang="nb-NO" dirty="0" smtClean="0"/>
              <a:t>Can select from many available</a:t>
            </a:r>
            <a:r>
              <a:rPr lang="nb-NO" baseline="0" dirty="0" smtClean="0"/>
              <a:t> importers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64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06791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This is the CPN importer</a:t>
            </a:r>
          </a:p>
          <a:p>
            <a:r>
              <a:rPr lang="nb-NO" dirty="0" smtClean="0"/>
              <a:t>Need</a:t>
            </a:r>
            <a:r>
              <a:rPr lang="nb-NO" baseline="0" dirty="0" smtClean="0"/>
              <a:t> two things: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Select the cpn file to import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Select where to put the imported model</a:t>
            </a:r>
          </a:p>
          <a:p>
            <a:pPr marL="171450" indent="-171450">
              <a:buFontTx/>
              <a:buChar char="-"/>
            </a:pPr>
            <a:endParaRPr lang="nb-NO" baseline="0" dirty="0" smtClean="0"/>
          </a:p>
          <a:p>
            <a:pPr marL="0" indent="0">
              <a:buFontTx/>
              <a:buNone/>
            </a:pPr>
            <a:r>
              <a:rPr lang="nb-NO" baseline="0" dirty="0" smtClean="0"/>
              <a:t>So we hit Browse...</a:t>
            </a:r>
          </a:p>
          <a:p>
            <a:pPr marL="0" indent="0">
              <a:buFontTx/>
              <a:buNone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65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2429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Select the cpn</a:t>
            </a:r>
            <a:r>
              <a:rPr lang="nb-NO" baseline="0" dirty="0" smtClean="0"/>
              <a:t> file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66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02542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Demonstration</a:t>
            </a:r>
            <a:r>
              <a:rPr lang="nb-NO" baseline="0" dirty="0" smtClean="0"/>
              <a:t> project already selected</a:t>
            </a:r>
          </a:p>
          <a:p>
            <a:r>
              <a:rPr lang="nb-NO" baseline="0" dirty="0" smtClean="0"/>
              <a:t>File name suggested (new extension)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67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38918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Before describing</a:t>
            </a:r>
            <a:r>
              <a:rPr lang="nb-NO" baseline="0" dirty="0" smtClean="0"/>
              <a:t> metamodeling, explain the reason for it.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KW: Using concepts in target domain</a:t>
            </a:r>
          </a:p>
          <a:p>
            <a:endParaRPr lang="nb-NO" dirty="0" smtClean="0"/>
          </a:p>
          <a:p>
            <a:r>
              <a:rPr lang="nb-NO" dirty="0" smtClean="0"/>
              <a:t>Creating a DSML</a:t>
            </a:r>
            <a:r>
              <a:rPr lang="nb-NO" baseline="0" dirty="0" smtClean="0"/>
              <a:t> is the largest hurdle, and can be costly</a:t>
            </a:r>
          </a:p>
          <a:p>
            <a:r>
              <a:rPr lang="nb-NO" baseline="0" dirty="0" smtClean="0"/>
              <a:t>Need to create both the language and the tools to support it</a:t>
            </a:r>
          </a:p>
          <a:p>
            <a:endParaRPr lang="nb-NO" dirty="0" smtClean="0"/>
          </a:p>
          <a:p>
            <a:r>
              <a:rPr lang="nb-NO" dirty="0" smtClean="0"/>
              <a:t>Allows for</a:t>
            </a:r>
            <a:r>
              <a:rPr lang="nb-NO" baseline="0" dirty="0" smtClean="0"/>
              <a:t> reuse in target domain</a:t>
            </a:r>
            <a:endParaRPr lang="nb-N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1421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 is result</a:t>
            </a:r>
          </a:p>
          <a:p>
            <a:r>
              <a:rPr lang="nb-NO" dirty="0" smtClean="0"/>
              <a:t>Note</a:t>
            </a:r>
            <a:r>
              <a:rPr lang="nb-NO" baseline="0" dirty="0" smtClean="0"/>
              <a:t> file contained in project</a:t>
            </a:r>
          </a:p>
          <a:p>
            <a:endParaRPr lang="nb-NO" baseline="0" dirty="0" smtClean="0"/>
          </a:p>
          <a:p>
            <a:r>
              <a:rPr lang="nb-NO" baseline="0" dirty="0" smtClean="0"/>
              <a:t>Model elements labeled by ID</a:t>
            </a:r>
          </a:p>
          <a:p>
            <a:r>
              <a:rPr lang="nb-NO" dirty="0" smtClean="0"/>
              <a:t>Also have a Pragmatics Ontology instance</a:t>
            </a:r>
          </a:p>
          <a:p>
            <a:endParaRPr lang="nb-NO" dirty="0" smtClean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68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581758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 is the child elements of the Overview page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69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1032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A few places expanded</a:t>
            </a:r>
            <a:r>
              <a:rPr lang="nb-NO" baseline="0" dirty="0" smtClean="0"/>
              <a:t> to show their child elements</a:t>
            </a:r>
          </a:p>
          <a:p>
            <a:r>
              <a:rPr lang="nb-NO" baseline="0" dirty="0" smtClean="0"/>
              <a:t>Reasons for this</a:t>
            </a:r>
          </a:p>
          <a:p>
            <a:endParaRPr lang="nb-NO" baseline="0" dirty="0" smtClean="0"/>
          </a:p>
          <a:p>
            <a:r>
              <a:rPr lang="nb-NO" baseline="0" dirty="0" smtClean="0"/>
              <a:t>Note properties view at bottom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70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36487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Different for each element</a:t>
            </a:r>
          </a:p>
          <a:p>
            <a:r>
              <a:rPr lang="nb-NO" dirty="0" smtClean="0"/>
              <a:t>Zoom for</a:t>
            </a:r>
            <a:r>
              <a:rPr lang="nb-NO" baseline="0" dirty="0" smtClean="0"/>
              <a:t> details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71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9142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A bit difficult to</a:t>
            </a:r>
            <a:r>
              <a:rPr lang="nb-NO" baseline="0" dirty="0" smtClean="0"/>
              <a:t> visualise</a:t>
            </a:r>
          </a:p>
          <a:p>
            <a:r>
              <a:rPr lang="nb-NO" baseline="0" dirty="0" smtClean="0"/>
              <a:t>So by double clicking a page, we can open the diagram editor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72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638866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zoom</a:t>
            </a:r>
          </a:p>
          <a:p>
            <a:r>
              <a:rPr lang="nb-NO" dirty="0" smtClean="0"/>
              <a:t>It will ask</a:t>
            </a:r>
            <a:r>
              <a:rPr lang="nb-NO" baseline="0" dirty="0" smtClean="0"/>
              <a:t> to generate some extra data for the model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73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37409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 it is.</a:t>
            </a:r>
          </a:p>
          <a:p>
            <a:endParaRPr lang="nb-NO" dirty="0" smtClean="0"/>
          </a:p>
          <a:p>
            <a:r>
              <a:rPr lang="nb-NO" dirty="0" smtClean="0"/>
              <a:t>Layout isn’t perfectly mirrored from CPN</a:t>
            </a:r>
            <a:r>
              <a:rPr lang="nb-NO" baseline="0" dirty="0" smtClean="0"/>
              <a:t> Tools, but everything can be manually adjusted.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Eclipse is very customisable, so we can...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74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702256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...</a:t>
            </a:r>
            <a:r>
              <a:rPr lang="nb-NO" baseline="0" dirty="0" smtClean="0"/>
              <a:t> Show both editors at once.</a:t>
            </a:r>
          </a:p>
          <a:p>
            <a:endParaRPr lang="nb-NO" baseline="0" dirty="0" smtClean="0"/>
          </a:p>
          <a:p>
            <a:r>
              <a:rPr lang="nb-NO" dirty="0" smtClean="0"/>
              <a:t>Unfortunately</a:t>
            </a:r>
            <a:r>
              <a:rPr lang="nb-NO" baseline="0" dirty="0" smtClean="0"/>
              <a:t> n</a:t>
            </a:r>
            <a:r>
              <a:rPr lang="nb-NO" dirty="0" smtClean="0"/>
              <a:t>ot</a:t>
            </a:r>
            <a:r>
              <a:rPr lang="nb-NO" baseline="0" dirty="0" smtClean="0"/>
              <a:t> synchronised</a:t>
            </a:r>
          </a:p>
          <a:p>
            <a:endParaRPr lang="nb-NO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75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62311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Using editors together, we locate the</a:t>
            </a:r>
            <a:r>
              <a:rPr lang="nb-NO" baseline="0" dirty="0" smtClean="0"/>
              <a:t> model elements we want to annotate</a:t>
            </a:r>
          </a:p>
          <a:p>
            <a:endParaRPr lang="nb-NO" baseline="0" dirty="0" smtClean="0"/>
          </a:p>
          <a:p>
            <a:r>
              <a:rPr lang="nb-NO" baseline="0" dirty="0" smtClean="0"/>
              <a:t>First, annotate Principals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76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8323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Right click the element,</a:t>
            </a:r>
            <a:r>
              <a:rPr lang="nb-NO" baseline="0" dirty="0" smtClean="0"/>
              <a:t> show Annotate With submenu, </a:t>
            </a:r>
          </a:p>
          <a:p>
            <a:r>
              <a:rPr lang="nb-NO" baseline="0" dirty="0" smtClean="0"/>
              <a:t>Zoom </a:t>
            </a:r>
          </a:p>
          <a:p>
            <a:r>
              <a:rPr lang="nb-NO" baseline="0" dirty="0" smtClean="0"/>
              <a:t>shows only applicable pragmatics.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77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4111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Created by Object Management Group (OMG) to provide the basis for </a:t>
            </a:r>
            <a:r>
              <a:rPr lang="en-US" dirty="0" err="1" smtClean="0"/>
              <a:t>metamodel</a:t>
            </a:r>
            <a:r>
              <a:rPr lang="en-US" dirty="0" smtClean="0"/>
              <a:t> definition in OMG’s family of </a:t>
            </a:r>
            <a:r>
              <a:rPr lang="en-US" dirty="0" err="1" smtClean="0"/>
              <a:t>modelling</a:t>
            </a:r>
            <a:r>
              <a:rPr lang="en-US" dirty="0" smtClean="0"/>
              <a:t> languages,</a:t>
            </a:r>
            <a:r>
              <a:rPr lang="en-US" baseline="0" dirty="0" smtClean="0"/>
              <a:t> particularly UML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 of DSML in solution domain.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37315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 the element is</a:t>
            </a:r>
            <a:r>
              <a:rPr lang="nb-NO" baseline="0" dirty="0" smtClean="0"/>
              <a:t> annotated.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78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814208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And the other one as well.</a:t>
            </a:r>
          </a:p>
          <a:p>
            <a:endParaRPr lang="nb-NO" dirty="0" smtClean="0"/>
          </a:p>
          <a:p>
            <a:r>
              <a:rPr lang="nb-NO" dirty="0" smtClean="0"/>
              <a:t>Next,</a:t>
            </a:r>
            <a:r>
              <a:rPr lang="nb-NO" baseline="0" dirty="0" smtClean="0"/>
              <a:t> annotate channels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79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597368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 we</a:t>
            </a:r>
            <a:r>
              <a:rPr lang="nb-NO" baseline="0" dirty="0" smtClean="0"/>
              <a:t> see the menu for a Place</a:t>
            </a:r>
          </a:p>
          <a:p>
            <a:r>
              <a:rPr lang="nb-NO" baseline="0" dirty="0" smtClean="0"/>
              <a:t>Zoom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Emphasise that these are</a:t>
            </a:r>
            <a:r>
              <a:rPr lang="nb-NO" baseline="0" dirty="0" smtClean="0"/>
              <a:t> not exhaustive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80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921268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Skip</a:t>
            </a:r>
            <a:r>
              <a:rPr lang="nb-NO" baseline="0" dirty="0" smtClean="0"/>
              <a:t> a little, </a:t>
            </a:r>
            <a:r>
              <a:rPr lang="nb-NO" dirty="0" smtClean="0"/>
              <a:t>And here the elements have</a:t>
            </a:r>
            <a:r>
              <a:rPr lang="nb-NO" baseline="0" dirty="0" smtClean="0"/>
              <a:t> all been annotated.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81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06247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To show this</a:t>
            </a:r>
            <a:r>
              <a:rPr lang="nb-NO" baseline="0" dirty="0" smtClean="0"/>
              <a:t> in the diagram editor, we need to close and reopen it.</a:t>
            </a:r>
          </a:p>
          <a:p>
            <a:endParaRPr lang="nb-NO" baseline="0" dirty="0" smtClean="0"/>
          </a:p>
          <a:p>
            <a:r>
              <a:rPr lang="nb-NO" baseline="0" dirty="0" smtClean="0"/>
              <a:t>New pragmatics will not automatically be properly positioned, but can be manually moved.</a:t>
            </a:r>
          </a:p>
          <a:p>
            <a:endParaRPr lang="nb-NO" baseline="0" dirty="0" smtClean="0"/>
          </a:p>
          <a:p>
            <a:r>
              <a:rPr lang="nb-NO" baseline="0" dirty="0" smtClean="0"/>
              <a:t>Zoom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82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40817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Next up is</a:t>
            </a:r>
            <a:r>
              <a:rPr lang="nb-NO" baseline="0" dirty="0" smtClean="0"/>
              <a:t> the ID and External Pragmatics</a:t>
            </a:r>
          </a:p>
          <a:p>
            <a:endParaRPr lang="nb-NO" baseline="0" dirty="0" smtClean="0"/>
          </a:p>
          <a:p>
            <a:r>
              <a:rPr lang="nb-NO" dirty="0" smtClean="0"/>
              <a:t>Remember</a:t>
            </a:r>
            <a:r>
              <a:rPr lang="nb-NO" baseline="0" dirty="0" smtClean="0"/>
              <a:t> idea for them</a:t>
            </a:r>
          </a:p>
          <a:p>
            <a:endParaRPr lang="nb-NO" baseline="0" dirty="0" smtClean="0"/>
          </a:p>
          <a:p>
            <a:r>
              <a:rPr lang="nb-NO" baseline="0" dirty="0" smtClean="0"/>
              <a:t>So for example, one if the client calls is a connection request.</a:t>
            </a:r>
          </a:p>
          <a:p>
            <a:endParaRPr lang="nb-NO" baseline="0" dirty="0" smtClean="0"/>
          </a:p>
          <a:p>
            <a:r>
              <a:rPr lang="nb-NO" baseline="0" dirty="0" smtClean="0"/>
              <a:t>Zoom</a:t>
            </a:r>
          </a:p>
          <a:p>
            <a:r>
              <a:rPr lang="nb-NO" baseline="0" dirty="0" smtClean="0"/>
              <a:t>Starts at transition Filter Connection Requests</a:t>
            </a:r>
          </a:p>
          <a:p>
            <a:r>
              <a:rPr lang="nb-NO" baseline="0" dirty="0" smtClean="0"/>
              <a:t>But it needs to be connected by an incoming arc to a place annotated with Id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83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255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If we try to annotate it, </a:t>
            </a:r>
          </a:p>
          <a:p>
            <a:r>
              <a:rPr lang="nb-NO" dirty="0" smtClean="0"/>
              <a:t>Zoom</a:t>
            </a:r>
          </a:p>
          <a:p>
            <a:r>
              <a:rPr lang="nb-NO" dirty="0" smtClean="0"/>
              <a:t>External isn’t available.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84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05926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However, if we first annotate</a:t>
            </a:r>
            <a:r>
              <a:rPr lang="nb-NO" baseline="0" dirty="0" smtClean="0"/>
              <a:t> Client Call with Id...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85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3338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Like so...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86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69040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Zoom </a:t>
            </a:r>
          </a:p>
          <a:p>
            <a:r>
              <a:rPr lang="nb-NO" dirty="0" smtClean="0"/>
              <a:t>We now have External as an option for the transition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87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89172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795923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Good time to demonstrate</a:t>
            </a:r>
            <a:r>
              <a:rPr lang="nb-NO" baseline="0" dirty="0" smtClean="0"/>
              <a:t> pragmatics arguments</a:t>
            </a:r>
          </a:p>
          <a:p>
            <a:r>
              <a:rPr lang="nb-NO" baseline="0" dirty="0" smtClean="0"/>
              <a:t>zoom</a:t>
            </a:r>
          </a:p>
          <a:p>
            <a:r>
              <a:rPr lang="nb-NO" baseline="0" dirty="0" smtClean="0"/>
              <a:t>Note that a pragmatic has a property args. </a:t>
            </a:r>
          </a:p>
          <a:p>
            <a:r>
              <a:rPr lang="nb-NO" baseline="0" dirty="0" smtClean="0"/>
              <a:t>In the case of External, it signifies actual arguments for the external method.</a:t>
            </a:r>
          </a:p>
          <a:p>
            <a:r>
              <a:rPr lang="nb-NO" baseline="0" dirty="0" smtClean="0"/>
              <a:t>If we click to edit it...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88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714078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We’re given</a:t>
            </a:r>
            <a:r>
              <a:rPr lang="nb-NO" baseline="0" dirty="0" smtClean="0"/>
              <a:t> a generic editor</a:t>
            </a:r>
          </a:p>
          <a:p>
            <a:r>
              <a:rPr lang="nb-NO" baseline="0" dirty="0" smtClean="0"/>
              <a:t>Args is defined as a list of strings, so the editor lets us add and remove strings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89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35755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We add the argument «url»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90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742225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And it’s now displayed in the pragmatic label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91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15599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Finally,</a:t>
            </a:r>
            <a:r>
              <a:rPr lang="nb-NO" baseline="0" dirty="0" smtClean="0"/>
              <a:t> show model specific pragmatics.</a:t>
            </a:r>
          </a:p>
          <a:p>
            <a:r>
              <a:rPr lang="nb-NO" baseline="0" dirty="0" smtClean="0"/>
              <a:t>Suppose we want or need to handle masking specially</a:t>
            </a:r>
          </a:p>
          <a:p>
            <a:r>
              <a:rPr lang="nb-NO" baseline="0" dirty="0" smtClean="0"/>
              <a:t>Showing the Mask transition</a:t>
            </a:r>
          </a:p>
          <a:p>
            <a:r>
              <a:rPr lang="nb-NO" baseline="0" dirty="0" smtClean="0"/>
              <a:t>Let’s make a specific pragmatic for it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92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44598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Just to make sure, here’s the usual list for a transition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93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12755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We need to write</a:t>
            </a:r>
            <a:r>
              <a:rPr lang="nb-NO" baseline="0" dirty="0" smtClean="0"/>
              <a:t> an ontology for the pragmatic, so we create a new blank file.</a:t>
            </a:r>
          </a:p>
          <a:p>
            <a:r>
              <a:rPr lang="nb-NO" baseline="0" dirty="0" smtClean="0"/>
              <a:t>Again, several ways</a:t>
            </a:r>
          </a:p>
          <a:p>
            <a:r>
              <a:rPr lang="nb-NO" baseline="0" dirty="0" smtClean="0"/>
              <a:t>We right-click project, new, file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94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595212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Name it mask.fowl</a:t>
            </a:r>
          </a:p>
          <a:p>
            <a:r>
              <a:rPr lang="nb-NO" dirty="0" smtClean="0"/>
              <a:t>Zoom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95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64080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b-NO" dirty="0" smtClean="0"/>
              <a:t>The extension makes</a:t>
            </a:r>
            <a:r>
              <a:rPr lang="nb-NO" baseline="0" dirty="0" smtClean="0"/>
              <a:t> Eclipse automatically load an appropriate editor for the new file. </a:t>
            </a:r>
          </a:p>
          <a:p>
            <a:pPr algn="l"/>
            <a:r>
              <a:rPr lang="nb-NO" baseline="0" dirty="0" smtClean="0"/>
              <a:t>Simonsen has provided a basic editor with a few content assist features</a:t>
            </a:r>
          </a:p>
          <a:p>
            <a:pPr algn="l"/>
            <a:r>
              <a:rPr lang="nb-NO" baseline="0" dirty="0" smtClean="0"/>
              <a:t>If we activate it with ctrl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96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47847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We are given</a:t>
            </a:r>
            <a:r>
              <a:rPr lang="nb-NO" baseline="0" dirty="0" smtClean="0"/>
              <a:t> a list of suggestions that can be inserted</a:t>
            </a:r>
          </a:p>
          <a:p>
            <a:r>
              <a:rPr lang="nb-NO" baseline="0" dirty="0" smtClean="0"/>
              <a:t>Zoom</a:t>
            </a:r>
          </a:p>
          <a:p>
            <a:r>
              <a:rPr lang="nb-NO" baseline="0" dirty="0" smtClean="0"/>
              <a:t>The first one actually is a block of text containing default imports for pragmatics ontologies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97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112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Lot of research to develop DSML for different problem domains.</a:t>
            </a:r>
          </a:p>
          <a:p>
            <a:endParaRPr lang="nb-NO" dirty="0" smtClean="0"/>
          </a:p>
          <a:p>
            <a:r>
              <a:rPr lang="nb-NO" dirty="0" smtClean="0"/>
              <a:t>PNSE = </a:t>
            </a:r>
            <a:r>
              <a:rPr lang="en-US" dirty="0" smtClean="0"/>
              <a:t>Petri Nets and Software Engineering. International Workshop</a:t>
            </a:r>
          </a:p>
          <a:p>
            <a:endParaRPr lang="en-US" dirty="0" smtClean="0"/>
          </a:p>
          <a:p>
            <a:r>
              <a:rPr lang="en-US" dirty="0" smtClean="0"/>
              <a:t>CPN is a type of directed graph useful to model processes, especially with</a:t>
            </a:r>
          </a:p>
          <a:p>
            <a:r>
              <a:rPr lang="en-US" dirty="0" smtClean="0"/>
              <a:t>an asynchronous and/or concurrent nature</a:t>
            </a:r>
          </a:p>
          <a:p>
            <a:endParaRPr lang="en-US" dirty="0" smtClean="0"/>
          </a:p>
          <a:p>
            <a:r>
              <a:rPr lang="en-US" dirty="0" smtClean="0"/>
              <a:t>Good methods for analysis,</a:t>
            </a:r>
            <a:r>
              <a:rPr lang="en-US" baseline="0" dirty="0" smtClean="0"/>
              <a:t> as I’ll show later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57872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 is the result of</a:t>
            </a:r>
            <a:r>
              <a:rPr lang="nb-NO" baseline="0" dirty="0" smtClean="0"/>
              <a:t> selecting it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98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61178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We write</a:t>
            </a:r>
            <a:r>
              <a:rPr lang="nb-NO" baseline="0" dirty="0" smtClean="0"/>
              <a:t> our axioms, simply defining the classes Mask and Unmask, and restrict that both must belong to transition.</a:t>
            </a:r>
          </a:p>
          <a:p>
            <a:endParaRPr lang="nb-NO" baseline="0" dirty="0" smtClean="0"/>
          </a:p>
          <a:p>
            <a:r>
              <a:rPr lang="nb-NO" baseline="0" dirty="0" smtClean="0"/>
              <a:t>Save the file and close it.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99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775604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Back in the model, find Pragmatics Ontology</a:t>
            </a:r>
            <a:r>
              <a:rPr lang="nb-NO" baseline="0" dirty="0" smtClean="0"/>
              <a:t> at the bottom</a:t>
            </a:r>
          </a:p>
          <a:p>
            <a:r>
              <a:rPr lang="nb-NO" baseline="0" dirty="0" smtClean="0"/>
              <a:t>Right click it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100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18242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Select pragmatics </a:t>
            </a:r>
          </a:p>
          <a:p>
            <a:r>
              <a:rPr lang="nb-NO" baseline="0" dirty="0" smtClean="0"/>
              <a:t>Zoom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 smtClean="0"/>
              <a:t>Add ontology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101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18531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File selector for all files in containing project</a:t>
            </a:r>
          </a:p>
          <a:p>
            <a:endParaRPr lang="nb-NO" dirty="0" smtClean="0"/>
          </a:p>
          <a:p>
            <a:r>
              <a:rPr lang="nb-NO" dirty="0" smtClean="0"/>
              <a:t>Not filtered for extensions currently, as not all ontology</a:t>
            </a:r>
            <a:r>
              <a:rPr lang="nb-NO" baseline="0" dirty="0" smtClean="0"/>
              <a:t> editors use correct extensions, and OWL API only looks at file contens</a:t>
            </a:r>
          </a:p>
          <a:p>
            <a:endParaRPr lang="nb-NO" baseline="0" dirty="0" smtClean="0"/>
          </a:p>
          <a:p>
            <a:r>
              <a:rPr lang="nb-NO" baseline="0" dirty="0" smtClean="0"/>
              <a:t>Same method used to add domain </a:t>
            </a:r>
            <a:r>
              <a:rPr lang="nb-NO" baseline="0" smtClean="0"/>
              <a:t>specific pragmatics</a:t>
            </a:r>
          </a:p>
          <a:p>
            <a:endParaRPr lang="nb-NO" baseline="0" dirty="0" smtClean="0"/>
          </a:p>
          <a:p>
            <a:r>
              <a:rPr lang="nb-NO" baseline="0" dirty="0" smtClean="0"/>
              <a:t>Could be extended to add ontology documents available online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102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79264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</a:t>
            </a:r>
            <a:r>
              <a:rPr lang="nb-NO" baseline="0" dirty="0" smtClean="0"/>
              <a:t> we see (zoom) the ontology as a child element</a:t>
            </a:r>
          </a:p>
          <a:p>
            <a:r>
              <a:rPr lang="nb-NO" baseline="0" dirty="0" smtClean="0"/>
              <a:t>Will be persisted and loaded (provided file still exists)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103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91390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And if we try to annotate the transition</a:t>
            </a:r>
            <a:r>
              <a:rPr lang="nb-NO" baseline="0" dirty="0" smtClean="0"/>
              <a:t> now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104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539204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zoom</a:t>
            </a:r>
          </a:p>
          <a:p>
            <a:r>
              <a:rPr lang="nb-NO" dirty="0" smtClean="0"/>
              <a:t>Mask and Unmask is</a:t>
            </a:r>
            <a:r>
              <a:rPr lang="nb-NO" baseline="0" dirty="0" smtClean="0"/>
              <a:t> available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105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85103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 the</a:t>
            </a:r>
            <a:r>
              <a:rPr lang="nb-NO" baseline="0" dirty="0" smtClean="0"/>
              <a:t> pragmatichas been placed.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106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0360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Simonsen used KC</a:t>
            </a:r>
            <a:r>
              <a:rPr lang="nb-NO" baseline="0" dirty="0" smtClean="0"/>
              <a:t> as example</a:t>
            </a:r>
          </a:p>
          <a:p>
            <a:endParaRPr lang="nb-NO" baseline="0" dirty="0" smtClean="0"/>
          </a:p>
          <a:p>
            <a:r>
              <a:rPr lang="nb-NO" baseline="0" dirty="0" smtClean="0"/>
              <a:t>Used CPN Tools to annotate the model. Tedious, required lots of workarounds</a:t>
            </a:r>
          </a:p>
          <a:p>
            <a:endParaRPr lang="nb-NO" baseline="0" dirty="0" smtClean="0"/>
          </a:p>
          <a:p>
            <a:r>
              <a:rPr lang="nb-NO" baseline="0" dirty="0" smtClean="0"/>
              <a:t>Need for a dedicated tool for this task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94960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Based on Simonsens work, blablabla</a:t>
            </a:r>
          </a:p>
          <a:p>
            <a:r>
              <a:rPr lang="nb-NO" dirty="0" smtClean="0"/>
              <a:t>By flexible we mean extensible,</a:t>
            </a:r>
            <a:r>
              <a:rPr lang="nb-NO" baseline="0" dirty="0" smtClean="0"/>
              <a:t> 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8765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operations like establishing a connection, and sending or receiving data.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880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7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7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4" Type="http://schemas.openxmlformats.org/officeDocument/2006/relationships/image" Target="../media/image7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elp.eclipse.org/indigo/index.jsp?topic=%2Forg.eclipse.m2m.atl.doc%2Fguide%2Fconcepts%2FModel-Transformation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5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5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5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5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5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6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611487"/>
          </a:xfrm>
        </p:spPr>
        <p:txBody>
          <a:bodyPr/>
          <a:lstStyle/>
          <a:p>
            <a:r>
              <a:rPr lang="en-US" sz="4800" dirty="0"/>
              <a:t>Design and Evaluation of a</a:t>
            </a:r>
            <a:br>
              <a:rPr lang="en-US" sz="4800" dirty="0"/>
            </a:br>
            <a:r>
              <a:rPr lang="en-US" sz="4800" dirty="0"/>
              <a:t>Framework for Annotating</a:t>
            </a:r>
            <a:br>
              <a:rPr lang="en-US" sz="4800" dirty="0"/>
            </a:br>
            <a:r>
              <a:rPr lang="en-US" sz="4800" dirty="0" err="1"/>
              <a:t>Coloured</a:t>
            </a:r>
            <a:r>
              <a:rPr lang="en-US" sz="4800" dirty="0"/>
              <a:t> Petri Net Models</a:t>
            </a:r>
            <a:br>
              <a:rPr lang="en-US" sz="4800" dirty="0"/>
            </a:br>
            <a:r>
              <a:rPr lang="en-US" sz="4800" dirty="0"/>
              <a:t>with Code Generation Pragmatics</a:t>
            </a:r>
            <a:endParaRPr lang="nb-NO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21088"/>
            <a:ext cx="6400800" cy="1951112"/>
          </a:xfrm>
        </p:spPr>
        <p:txBody>
          <a:bodyPr>
            <a:norm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68706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47"/>
    </mc:Choice>
    <mc:Fallback>
      <p:transition spd="slow" advTm="964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Thesis Aim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Support </a:t>
            </a:r>
            <a:r>
              <a:rPr lang="en-US" sz="4000" dirty="0"/>
              <a:t>annotation of CPN models with code </a:t>
            </a:r>
            <a:r>
              <a:rPr lang="en-US" sz="4000" dirty="0" smtClean="0"/>
              <a:t>generation pragmatics </a:t>
            </a:r>
            <a:r>
              <a:rPr lang="en-US" sz="4000" dirty="0"/>
              <a:t>in a </a:t>
            </a:r>
            <a:r>
              <a:rPr lang="en-US" sz="4000" b="1" dirty="0"/>
              <a:t>flexible</a:t>
            </a:r>
            <a:r>
              <a:rPr lang="en-US" sz="4000" dirty="0"/>
              <a:t> and </a:t>
            </a:r>
            <a:r>
              <a:rPr lang="en-US" sz="4000" b="1" dirty="0"/>
              <a:t>model-centric</a:t>
            </a:r>
            <a:r>
              <a:rPr lang="en-US" sz="4000" dirty="0"/>
              <a:t> manner</a:t>
            </a:r>
            <a:endParaRPr lang="nb-NO" sz="4000" dirty="0"/>
          </a:p>
        </p:txBody>
      </p:sp>
    </p:spTree>
    <p:extLst>
      <p:ext uri="{BB962C8B-B14F-4D97-AF65-F5344CB8AC3E}">
        <p14:creationId xmlns:p14="http://schemas.microsoft.com/office/powerpoint/2010/main" val="1131555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03"/>
    </mc:Choice>
    <mc:Fallback>
      <p:transition spd="slow" advTm="28203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21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9065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45"/>
    </mc:Choice>
    <mc:Fallback>
      <p:transition spd="slow" advTm="12345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231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2012-07-02_191231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4" t="66181" r="47826" b="21826"/>
          <a:stretch/>
        </p:blipFill>
        <p:spPr>
          <a:xfrm>
            <a:off x="1844703" y="4158532"/>
            <a:ext cx="2926080" cy="54068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378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99"/>
    </mc:Choice>
    <mc:Fallback>
      <p:transition spd="slow" advTm="6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30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7687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83"/>
    </mc:Choice>
    <mc:Fallback>
      <p:transition spd="slow" advTm="9083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201853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2012-07-02_201853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5" t="64241" r="47826" b="30644"/>
          <a:stretch/>
        </p:blipFill>
        <p:spPr>
          <a:xfrm>
            <a:off x="1789043" y="4071068"/>
            <a:ext cx="2981740" cy="23058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9738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10"/>
    </mc:Choice>
    <mc:Fallback>
      <p:transition spd="slow" advTm="7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20190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47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3"/>
    </mc:Choice>
    <mc:Fallback>
      <p:transition spd="slow" advTm="3133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201916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2012-07-02_201916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7" t="57892" r="61217" b="21054"/>
          <a:stretch/>
        </p:blipFill>
        <p:spPr>
          <a:xfrm>
            <a:off x="1288110" y="3784821"/>
            <a:ext cx="2258171" cy="949214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785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16"/>
    </mc:Choice>
    <mc:Fallback>
      <p:transition spd="slow" advTm="9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20192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8393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4"/>
    </mc:Choice>
    <mc:Fallback>
      <p:transition spd="slow" advTm="6604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Evaluation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0527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9"/>
    </mc:Choice>
    <mc:Fallback>
      <p:transition spd="slow" advTm="5299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Prototype Evaluation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 smtClean="0"/>
          </a:p>
          <a:p>
            <a:r>
              <a:rPr lang="nb-NO" dirty="0" smtClean="0"/>
              <a:t>All requrements met</a:t>
            </a:r>
          </a:p>
          <a:p>
            <a:pPr lvl="1"/>
            <a:r>
              <a:rPr lang="en-US" dirty="0"/>
              <a:t>Importing CPN Tools models. </a:t>
            </a:r>
          </a:p>
          <a:p>
            <a:pPr lvl="1"/>
            <a:r>
              <a:rPr lang="en-US" dirty="0"/>
              <a:t>Annotate model with pragmatics. </a:t>
            </a:r>
            <a:endParaRPr lang="en-US" dirty="0" smtClean="0"/>
          </a:p>
          <a:p>
            <a:pPr lvl="1"/>
            <a:r>
              <a:rPr lang="en-US" dirty="0" smtClean="0"/>
              <a:t>Loading </a:t>
            </a:r>
            <a:r>
              <a:rPr lang="en-US" dirty="0"/>
              <a:t>sets of domain-specific pragmatics </a:t>
            </a:r>
            <a:endParaRPr lang="en-US" dirty="0" smtClean="0"/>
          </a:p>
          <a:p>
            <a:pPr lvl="1"/>
            <a:r>
              <a:rPr lang="en-US" dirty="0" smtClean="0"/>
              <a:t>Define </a:t>
            </a:r>
            <a:r>
              <a:rPr lang="en-US" dirty="0"/>
              <a:t>set(s) of model-specific pragmatics</a:t>
            </a:r>
            <a:endParaRPr lang="nb-NO" dirty="0"/>
          </a:p>
          <a:p>
            <a:r>
              <a:rPr lang="nb-NO" dirty="0" smtClean="0"/>
              <a:t>Proof of concept for Simonsen’s ideas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6234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60"/>
    </mc:Choice>
    <mc:Fallback>
      <p:transition spd="slow" advTm="2346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Performance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 smtClean="0"/>
          </a:p>
          <a:p>
            <a:r>
              <a:rPr lang="nb-NO" dirty="0" smtClean="0"/>
              <a:t>Time to determine approprite pragmatics too long</a:t>
            </a:r>
          </a:p>
          <a:p>
            <a:pPr lvl="1"/>
            <a:r>
              <a:rPr lang="nb-NO" dirty="0" smtClean="0"/>
              <a:t>25 elements: ~1 second delay</a:t>
            </a:r>
          </a:p>
          <a:p>
            <a:pPr lvl="1"/>
            <a:r>
              <a:rPr lang="nb-NO" dirty="0" smtClean="0"/>
              <a:t>Kao-Chow – 96 elements: ~7 seconds</a:t>
            </a:r>
          </a:p>
          <a:p>
            <a:pPr lvl="1"/>
            <a:r>
              <a:rPr lang="nb-NO" dirty="0" smtClean="0"/>
              <a:t>WebSocket – 372 elements:  Minutes...</a:t>
            </a:r>
          </a:p>
          <a:p>
            <a:r>
              <a:rPr lang="nb-NO" dirty="0" smtClean="0"/>
              <a:t>Cause: Ontology Closed World Reasoning</a:t>
            </a:r>
          </a:p>
          <a:p>
            <a:r>
              <a:rPr lang="nb-NO" dirty="0" smtClean="0"/>
              <a:t>Workaround: Only consider elements on single page</a:t>
            </a:r>
          </a:p>
          <a:p>
            <a:endParaRPr lang="nb-NO" dirty="0" smtClean="0"/>
          </a:p>
          <a:p>
            <a:r>
              <a:rPr lang="nb-NO" dirty="0" smtClean="0"/>
              <a:t>Better solution: Changes to reasoner engine</a:t>
            </a:r>
          </a:p>
        </p:txBody>
      </p:sp>
    </p:spTree>
    <p:extLst>
      <p:ext uri="{BB962C8B-B14F-4D97-AF65-F5344CB8AC3E}">
        <p14:creationId xmlns:p14="http://schemas.microsoft.com/office/powerpoint/2010/main" val="3724877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460"/>
    </mc:Choice>
    <mc:Fallback>
      <p:transition spd="slow" advTm="14846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Research Method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4000" dirty="0" smtClean="0"/>
              <a:t>Create </a:t>
            </a:r>
            <a:r>
              <a:rPr lang="en-US" sz="4000" dirty="0"/>
              <a:t>a </a:t>
            </a:r>
            <a:r>
              <a:rPr lang="en-US" sz="4000" dirty="0" smtClean="0"/>
              <a:t>prototype application framework</a:t>
            </a:r>
          </a:p>
          <a:p>
            <a:r>
              <a:rPr lang="en-US" sz="4000" dirty="0" smtClean="0"/>
              <a:t>Evaluate </a:t>
            </a:r>
            <a:r>
              <a:rPr lang="en-US" sz="4000" dirty="0"/>
              <a:t>it by annotating a selected set of </a:t>
            </a:r>
            <a:r>
              <a:rPr lang="en-US" sz="4000" dirty="0" smtClean="0"/>
              <a:t>CPN models </a:t>
            </a:r>
            <a:r>
              <a:rPr lang="en-US" sz="4000" dirty="0"/>
              <a:t>of communication protocols</a:t>
            </a:r>
            <a:endParaRPr lang="nb-NO" sz="4000" dirty="0"/>
          </a:p>
        </p:txBody>
      </p:sp>
    </p:spTree>
    <p:extLst>
      <p:ext uri="{BB962C8B-B14F-4D97-AF65-F5344CB8AC3E}">
        <p14:creationId xmlns:p14="http://schemas.microsoft.com/office/powerpoint/2010/main" val="565442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86"/>
    </mc:Choice>
    <mc:Fallback>
      <p:transition spd="slow" advTm="14486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Thesis Evaluation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Example of applied Model Driven Engineering</a:t>
            </a:r>
          </a:p>
          <a:p>
            <a:r>
              <a:rPr lang="nb-NO" dirty="0" smtClean="0"/>
              <a:t>Working prototype</a:t>
            </a:r>
          </a:p>
          <a:p>
            <a:pPr lvl="1"/>
            <a:r>
              <a:rPr lang="nb-NO" dirty="0" smtClean="0"/>
              <a:t>Needs refinement</a:t>
            </a:r>
          </a:p>
          <a:p>
            <a:endParaRPr lang="nb-NO" dirty="0" smtClean="0"/>
          </a:p>
          <a:p>
            <a:r>
              <a:rPr lang="nb-NO" dirty="0" smtClean="0"/>
              <a:t>Evaluation chapter too short</a:t>
            </a:r>
          </a:p>
          <a:p>
            <a:pPr lvl="1"/>
            <a:r>
              <a:rPr lang="nb-NO" dirty="0" smtClean="0"/>
              <a:t>Have not extensively shown the potential of ontologies for defining pragmatics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8184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28"/>
    </mc:Choice>
    <mc:Fallback>
      <p:transition spd="slow" advTm="3922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Prototype Requirements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 smtClean="0"/>
              <a:t>Importing </a:t>
            </a:r>
            <a:r>
              <a:rPr lang="en-US" sz="2800" dirty="0"/>
              <a:t>CPN Tools models. </a:t>
            </a:r>
            <a:endParaRPr lang="en-US" sz="2800" dirty="0" smtClean="0"/>
          </a:p>
          <a:p>
            <a:r>
              <a:rPr lang="en-US" sz="2800" dirty="0" smtClean="0"/>
              <a:t>Annotate </a:t>
            </a:r>
            <a:r>
              <a:rPr lang="en-US" sz="2800" dirty="0"/>
              <a:t>model with pragmatics. </a:t>
            </a:r>
            <a:endParaRPr lang="en-US" sz="2800" dirty="0" smtClean="0"/>
          </a:p>
          <a:p>
            <a:pPr lvl="1"/>
            <a:r>
              <a:rPr lang="en-US" sz="1800" dirty="0" smtClean="0"/>
              <a:t>Provide only </a:t>
            </a:r>
            <a:r>
              <a:rPr lang="en-US" sz="1800" dirty="0"/>
              <a:t>pragmatics that are applicable to the </a:t>
            </a:r>
            <a:r>
              <a:rPr lang="en-US" sz="1800" dirty="0" smtClean="0"/>
              <a:t>selected model </a:t>
            </a:r>
            <a:r>
              <a:rPr lang="en-US" sz="1800" dirty="0"/>
              <a:t>element.</a:t>
            </a:r>
          </a:p>
          <a:p>
            <a:r>
              <a:rPr lang="en-US" sz="2800" dirty="0" smtClean="0"/>
              <a:t>Loading </a:t>
            </a:r>
            <a:r>
              <a:rPr lang="en-US" sz="2800" dirty="0"/>
              <a:t>sets of domain-specific pragmatics </a:t>
            </a:r>
            <a:endParaRPr lang="en-US" sz="2800" dirty="0" smtClean="0"/>
          </a:p>
          <a:p>
            <a:pPr lvl="1"/>
            <a:r>
              <a:rPr lang="en-US" sz="1800" dirty="0" smtClean="0"/>
              <a:t>reduce </a:t>
            </a:r>
            <a:r>
              <a:rPr lang="en-US" sz="1800" dirty="0"/>
              <a:t>cluttering and potentially avoid </a:t>
            </a:r>
            <a:r>
              <a:rPr lang="en-US" sz="1800" dirty="0" smtClean="0"/>
              <a:t>performance reductions</a:t>
            </a:r>
            <a:endParaRPr lang="en-US" sz="1800" dirty="0"/>
          </a:p>
          <a:p>
            <a:r>
              <a:rPr lang="en-US" sz="2800" dirty="0" smtClean="0"/>
              <a:t>Define </a:t>
            </a:r>
            <a:r>
              <a:rPr lang="en-US" sz="2800" dirty="0"/>
              <a:t>set(s) of model-specific </a:t>
            </a:r>
            <a:r>
              <a:rPr lang="en-US" sz="2800" dirty="0" smtClean="0"/>
              <a:t>pragmatics</a:t>
            </a:r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1809623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88"/>
    </mc:Choice>
    <mc:Fallback>
      <p:transition spd="slow" advTm="4968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Pragmatics Categories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General pragmatics </a:t>
            </a:r>
            <a:endParaRPr lang="en-US" sz="3200" dirty="0" smtClean="0"/>
          </a:p>
          <a:p>
            <a:pPr lvl="1"/>
            <a:r>
              <a:rPr lang="en-US" sz="2000" dirty="0" smtClean="0"/>
              <a:t>protocol entities, communication channels, external </a:t>
            </a:r>
            <a:r>
              <a:rPr lang="en-US" sz="2000" dirty="0"/>
              <a:t>method </a:t>
            </a:r>
            <a:r>
              <a:rPr lang="en-US" sz="2000" dirty="0" smtClean="0"/>
              <a:t>calls, API </a:t>
            </a:r>
            <a:r>
              <a:rPr lang="en-US" sz="2000" dirty="0"/>
              <a:t>entry points </a:t>
            </a:r>
            <a:endParaRPr lang="en-US" sz="2000" dirty="0" smtClean="0"/>
          </a:p>
          <a:p>
            <a:r>
              <a:rPr lang="en-US" sz="3200" dirty="0" smtClean="0"/>
              <a:t>Domain </a:t>
            </a:r>
            <a:r>
              <a:rPr lang="en-US" sz="3200" dirty="0"/>
              <a:t>specific pragmatics </a:t>
            </a:r>
            <a:endParaRPr lang="en-US" sz="3200" dirty="0" smtClean="0"/>
          </a:p>
          <a:p>
            <a:pPr lvl="1"/>
            <a:r>
              <a:rPr lang="en-US" sz="2000" dirty="0" smtClean="0"/>
              <a:t>apply </a:t>
            </a:r>
            <a:r>
              <a:rPr lang="en-US" sz="2000" dirty="0"/>
              <a:t>to all (or </a:t>
            </a:r>
            <a:r>
              <a:rPr lang="en-US" sz="2000" dirty="0" smtClean="0"/>
              <a:t>many) protocols </a:t>
            </a:r>
            <a:r>
              <a:rPr lang="en-US" sz="2000" dirty="0"/>
              <a:t>within a particular </a:t>
            </a:r>
            <a:r>
              <a:rPr lang="en-US" sz="2000" dirty="0" smtClean="0"/>
              <a:t>domain</a:t>
            </a:r>
          </a:p>
          <a:p>
            <a:pPr lvl="1"/>
            <a:r>
              <a:rPr lang="en-US" sz="2000" dirty="0"/>
              <a:t>S</a:t>
            </a:r>
            <a:r>
              <a:rPr lang="en-US" sz="2000" dirty="0" smtClean="0"/>
              <a:t>ecurity protocols: </a:t>
            </a:r>
            <a:r>
              <a:rPr lang="en-US" sz="2000" dirty="0"/>
              <a:t>encryption, decryption, </a:t>
            </a:r>
            <a:r>
              <a:rPr lang="en-US" sz="2000" dirty="0" smtClean="0"/>
              <a:t>nonce </a:t>
            </a:r>
            <a:r>
              <a:rPr lang="en-US" sz="2000" dirty="0"/>
              <a:t>generation.</a:t>
            </a:r>
          </a:p>
          <a:p>
            <a:r>
              <a:rPr lang="en-US" sz="3200" dirty="0"/>
              <a:t>Model specific </a:t>
            </a:r>
            <a:r>
              <a:rPr lang="en-US" sz="3200" dirty="0" smtClean="0"/>
              <a:t>pragmatics</a:t>
            </a:r>
          </a:p>
          <a:p>
            <a:pPr lvl="1"/>
            <a:r>
              <a:rPr lang="en-US" sz="2000" dirty="0" smtClean="0"/>
              <a:t>apply </a:t>
            </a:r>
            <a:r>
              <a:rPr lang="en-US" sz="2000" dirty="0"/>
              <a:t>only to the specific model instances </a:t>
            </a:r>
            <a:r>
              <a:rPr lang="en-US" sz="2000" dirty="0" smtClean="0"/>
              <a:t>in which </a:t>
            </a:r>
            <a:r>
              <a:rPr lang="en-US" sz="2000" dirty="0"/>
              <a:t>they are </a:t>
            </a:r>
            <a:r>
              <a:rPr lang="en-US" sz="2000" dirty="0" smtClean="0"/>
              <a:t>defined</a:t>
            </a:r>
          </a:p>
          <a:p>
            <a:pPr lvl="1"/>
            <a:r>
              <a:rPr lang="en-US" sz="2000" dirty="0" smtClean="0"/>
              <a:t>label </a:t>
            </a:r>
            <a:r>
              <a:rPr lang="en-US" sz="2000" dirty="0"/>
              <a:t>concepts unique to </a:t>
            </a:r>
            <a:r>
              <a:rPr lang="en-US" sz="2000" dirty="0" smtClean="0"/>
              <a:t>that model</a:t>
            </a:r>
            <a:r>
              <a:rPr lang="en-US" sz="2000" dirty="0"/>
              <a:t>.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2246971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31"/>
    </mc:Choice>
    <mc:Fallback>
      <p:transition spd="slow" advTm="6103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Case Study:</a:t>
            </a:r>
            <a:br>
              <a:rPr lang="nb-NO" dirty="0" smtClean="0"/>
            </a:br>
            <a:r>
              <a:rPr lang="nb-NO" dirty="0" smtClean="0"/>
              <a:t>WebSocket </a:t>
            </a:r>
            <a:r>
              <a:rPr lang="nb-NO" dirty="0" smtClean="0"/>
              <a:t>Protocol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422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78"/>
    </mc:Choice>
    <mc:Fallback>
      <p:transition spd="slow" advTm="7078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WebSocket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Enables </a:t>
            </a:r>
            <a:r>
              <a:rPr lang="en-US" b="1" dirty="0" smtClean="0"/>
              <a:t>two-way </a:t>
            </a:r>
            <a:r>
              <a:rPr lang="en-US" b="1" dirty="0"/>
              <a:t>communication </a:t>
            </a:r>
            <a:r>
              <a:rPr lang="en-US" dirty="0"/>
              <a:t>between a client running </a:t>
            </a:r>
            <a:r>
              <a:rPr lang="en-US" b="1" dirty="0"/>
              <a:t>untrusted code in a controlled environment </a:t>
            </a:r>
            <a:r>
              <a:rPr lang="en-US" dirty="0"/>
              <a:t>to a </a:t>
            </a:r>
            <a:r>
              <a:rPr lang="en-US" b="1" dirty="0"/>
              <a:t>remote host that has opted-in</a:t>
            </a:r>
            <a:r>
              <a:rPr lang="en-US" dirty="0"/>
              <a:t> to communications from that </a:t>
            </a:r>
            <a:r>
              <a:rPr lang="en-US" dirty="0" smtClean="0"/>
              <a:t>code. </a:t>
            </a:r>
          </a:p>
          <a:p>
            <a:r>
              <a:rPr lang="nb-NO" dirty="0" smtClean="0"/>
              <a:t>Goal: More efficient and simpler two-way communication for web apps</a:t>
            </a:r>
            <a:endParaRPr lang="en-US" dirty="0"/>
          </a:p>
          <a:p>
            <a:r>
              <a:rPr lang="en-US" dirty="0"/>
              <a:t>Origin-based security model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94469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55"/>
    </mc:Choice>
    <mc:Fallback>
      <p:transition spd="slow" advTm="47855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Sequence Diagram</a:t>
            </a:r>
            <a:br>
              <a:rPr lang="nb-NO" dirty="0"/>
            </a:br>
            <a:r>
              <a:rPr lang="nb-NO" dirty="0"/>
              <a:t>WebSocket </a:t>
            </a:r>
            <a:r>
              <a:rPr lang="nb-NO" dirty="0" smtClean="0"/>
              <a:t>Protocol</a:t>
            </a:r>
            <a:endParaRPr lang="nb-NO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9" t="7576" r="4743" b="2560"/>
          <a:stretch/>
        </p:blipFill>
        <p:spPr>
          <a:xfrm>
            <a:off x="2915816" y="1609483"/>
            <a:ext cx="3346457" cy="4843853"/>
          </a:xfrm>
        </p:spPr>
      </p:pic>
    </p:spTree>
    <p:extLst>
      <p:ext uri="{BB962C8B-B14F-4D97-AF65-F5344CB8AC3E}">
        <p14:creationId xmlns:p14="http://schemas.microsoft.com/office/powerpoint/2010/main" val="3388378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14"/>
    </mc:Choice>
    <mc:Fallback>
      <p:transition spd="slow" advTm="25314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WebSocket Protocol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solidFill>
                  <a:schemeClr val="tx1"/>
                </a:solidFill>
              </a:rPr>
              <a:t>Client Handshake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b-NO" dirty="0" smtClean="0">
                <a:solidFill>
                  <a:schemeClr val="tx1"/>
                </a:solidFill>
              </a:rPr>
              <a:t>Server Handshake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nb-NO" sz="1600" dirty="0">
                <a:solidFill>
                  <a:schemeClr val="tx1"/>
                </a:solidFill>
                <a:latin typeface="Lucida Console" pitchFamily="49" charset="0"/>
              </a:rPr>
              <a:t>GET /chat HTTP/1.1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nb-NO" sz="1600" dirty="0">
                <a:solidFill>
                  <a:schemeClr val="tx1"/>
                </a:solidFill>
                <a:latin typeface="Lucida Console" pitchFamily="49" charset="0"/>
              </a:rPr>
              <a:t>Host: server.example.com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nb-NO" sz="1600" dirty="0">
                <a:solidFill>
                  <a:schemeClr val="tx1"/>
                </a:solidFill>
                <a:latin typeface="Lucida Console" pitchFamily="49" charset="0"/>
              </a:rPr>
              <a:t>Upgrade: websocket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nb-NO" sz="1600" dirty="0">
                <a:solidFill>
                  <a:schemeClr val="tx1"/>
                </a:solidFill>
                <a:latin typeface="Lucida Console" pitchFamily="49" charset="0"/>
              </a:rPr>
              <a:t>Connection: Upgrade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nb-NO" sz="1600" dirty="0">
                <a:solidFill>
                  <a:schemeClr val="tx1"/>
                </a:solidFill>
                <a:latin typeface="Lucida Console" pitchFamily="49" charset="0"/>
              </a:rPr>
              <a:t>Sec-WebSocket-Key: dGhlIHNhbXBsZSBub25jZQ==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nb-NO" sz="1600" dirty="0">
                <a:solidFill>
                  <a:schemeClr val="tx1"/>
                </a:solidFill>
                <a:latin typeface="Lucida Console" pitchFamily="49" charset="0"/>
              </a:rPr>
              <a:t>Origin: http://example.com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nb-NO" sz="1600" dirty="0">
                <a:solidFill>
                  <a:schemeClr val="tx1"/>
                </a:solidFill>
                <a:latin typeface="Lucida Console" pitchFamily="49" charset="0"/>
              </a:rPr>
              <a:t>Sec-WebSocket-Protocol: chat, superchat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nb-NO" sz="1600" dirty="0">
                <a:solidFill>
                  <a:schemeClr val="tx1"/>
                </a:solidFill>
                <a:latin typeface="Lucida Console" pitchFamily="49" charset="0"/>
              </a:rPr>
              <a:t>Sec-WebSocket-Version: 13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nb-NO" sz="1600" dirty="0">
                <a:solidFill>
                  <a:schemeClr val="tx1"/>
                </a:solidFill>
                <a:latin typeface="Lucida Console" pitchFamily="49" charset="0"/>
              </a:rPr>
              <a:t>HTTP/1.1 101 Switching Protocols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nb-NO" sz="1600" dirty="0">
                <a:solidFill>
                  <a:schemeClr val="tx1"/>
                </a:solidFill>
                <a:latin typeface="Lucida Console" pitchFamily="49" charset="0"/>
              </a:rPr>
              <a:t>Upgrade: websocket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nb-NO" sz="1600" dirty="0">
                <a:solidFill>
                  <a:schemeClr val="tx1"/>
                </a:solidFill>
                <a:latin typeface="Lucida Console" pitchFamily="49" charset="0"/>
              </a:rPr>
              <a:t>Connection: Upgrade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nb-NO" sz="1600" dirty="0">
                <a:solidFill>
                  <a:schemeClr val="tx1"/>
                </a:solidFill>
                <a:latin typeface="Lucida Console" pitchFamily="49" charset="0"/>
              </a:rPr>
              <a:t>Sec-WebSocket-Accept: s3pPLMBiTxaQ9kYGzzhZRbK+xOo=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nb-NO" sz="1600" dirty="0">
                <a:solidFill>
                  <a:schemeClr val="tx1"/>
                </a:solidFill>
                <a:latin typeface="Lucida Console" pitchFamily="49" charset="0"/>
              </a:rPr>
              <a:t>Sec-WebSocket-Protocol: chat</a:t>
            </a:r>
          </a:p>
        </p:txBody>
      </p:sp>
    </p:spTree>
    <p:extLst>
      <p:ext uri="{BB962C8B-B14F-4D97-AF65-F5344CB8AC3E}">
        <p14:creationId xmlns:p14="http://schemas.microsoft.com/office/powerpoint/2010/main" val="3769349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38"/>
    </mc:Choice>
    <mc:Fallback>
      <p:transition spd="slow" advTm="20138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WebSocket Protocol</a:t>
            </a:r>
            <a:endParaRPr lang="nb-NO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5236065"/>
              </p:ext>
            </p:extLst>
          </p:nvPr>
        </p:nvGraphicFramePr>
        <p:xfrm>
          <a:off x="457200" y="1600200"/>
          <a:ext cx="8229600" cy="350012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  <a:gridCol w="2571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00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1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2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3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4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5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6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7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8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9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10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1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2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3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4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5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6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7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8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9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20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1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2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3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4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5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6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7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8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9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30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1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FIN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RSV1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RSV2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RSV3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opcode</a:t>
                      </a:r>
                      <a:r>
                        <a:rPr lang="nb-NO" sz="1600" baseline="0" dirty="0" smtClean="0">
                          <a:latin typeface="Lucida Console" pitchFamily="49" charset="0"/>
                        </a:rPr>
                        <a:t> (4)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MASK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Payload len (7)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itchFamily="49" charset="0"/>
                        </a:rPr>
                        <a:t>Extended payload length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Lucida Console" pitchFamily="49" charset="0"/>
                        </a:rPr>
                        <a:t>(16/64)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Lucida Console" pitchFamily="49" charset="0"/>
                        </a:rPr>
                        <a:t>(if payload </a:t>
                      </a:r>
                      <a:r>
                        <a:rPr lang="en-US" sz="1600" dirty="0" err="1" smtClean="0">
                          <a:latin typeface="Lucida Console" pitchFamily="49" charset="0"/>
                        </a:rPr>
                        <a:t>len</a:t>
                      </a:r>
                      <a:r>
                        <a:rPr lang="en-US" sz="1600" dirty="0" smtClean="0">
                          <a:latin typeface="Lucida Console" pitchFamily="49" charset="0"/>
                        </a:rPr>
                        <a:t>==126/127)</a:t>
                      </a:r>
                    </a:p>
                    <a:p>
                      <a:pPr algn="ctr"/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</a:tr>
              <a:tr h="370840">
                <a:tc gridSpan="3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itchFamily="49" charset="0"/>
                        </a:rPr>
                        <a:t>Extended payload length continued, if payload </a:t>
                      </a:r>
                      <a:r>
                        <a:rPr lang="en-US" sz="1600" dirty="0" err="1" smtClean="0">
                          <a:latin typeface="Lucida Console" pitchFamily="49" charset="0"/>
                        </a:rPr>
                        <a:t>len</a:t>
                      </a:r>
                      <a:r>
                        <a:rPr lang="en-US" sz="1600" dirty="0" smtClean="0">
                          <a:latin typeface="Lucida Console" pitchFamily="49" charset="0"/>
                        </a:rPr>
                        <a:t> == 127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/>
                </a:tc>
              </a:tr>
              <a:tr h="370840">
                <a:tc gridSpan="16">
                  <a:txBody>
                    <a:bodyPr/>
                    <a:lstStyle/>
                    <a:p>
                      <a:pPr algn="ctr"/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Masking-key, if MASK set to 1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</a:tr>
              <a:tr h="370840">
                <a:tc gridSpan="16"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Masking-key (continued)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Payload Data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</a:tr>
              <a:tr h="370840">
                <a:tc gridSpan="32"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Payload Data continued ...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</a:tr>
              <a:tr h="370840">
                <a:tc gridSpan="32">
                  <a:txBody>
                    <a:bodyPr/>
                    <a:lstStyle/>
                    <a:p>
                      <a:pPr algn="ctr"/>
                      <a:r>
                        <a:rPr lang="nb-NO" sz="1600" dirty="0" smtClean="0">
                          <a:latin typeface="Lucida Console" pitchFamily="49" charset="0"/>
                        </a:rPr>
                        <a:t>Payload Data continued ...</a:t>
                      </a:r>
                      <a:endParaRPr lang="nb-NO" sz="1600" dirty="0">
                        <a:latin typeface="Lucida Console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>
                        <a:latin typeface="Lucida Console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b-NO" dirty="0">
                        <a:latin typeface="Lucida Console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887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"/>
    </mc:Choice>
    <mc:Fallback>
      <p:transition spd="slow" advTm="305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WebSocket Protocol</a:t>
            </a:r>
            <a:endParaRPr lang="nb-NO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3102444"/>
              </p:ext>
            </p:extLst>
          </p:nvPr>
        </p:nvGraphicFramePr>
        <p:xfrm>
          <a:off x="457200" y="1600200"/>
          <a:ext cx="82296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584"/>
                <a:gridCol w="6059016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Opcode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Meaning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%x0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continuation frame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%x1 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text frame 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%x2 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binary frame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%x3-7 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reserved for further non-control frames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%x8 </a:t>
                      </a:r>
                      <a:endParaRPr lang="nb-NO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connection close</a:t>
                      </a:r>
                      <a:endParaRPr lang="nb-NO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%x9</a:t>
                      </a:r>
                      <a:endParaRPr lang="nb-N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ping</a:t>
                      </a:r>
                      <a:endParaRPr lang="nb-N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%xA</a:t>
                      </a:r>
                      <a:endParaRPr lang="nb-NO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pong</a:t>
                      </a:r>
                      <a:endParaRPr lang="nb-NO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%xB-F </a:t>
                      </a:r>
                      <a:endParaRPr lang="nb-N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 smtClean="0"/>
                        <a:t>reserved for further control frames</a:t>
                      </a:r>
                    </a:p>
                    <a:p>
                      <a:endParaRPr lang="nb-N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994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5"/>
    </mc:Choice>
    <mc:Fallback>
      <p:transition spd="slow" advTm="1825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Overview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nb-NO" dirty="0"/>
              <a:t>Intro</a:t>
            </a:r>
          </a:p>
          <a:p>
            <a:pPr lvl="1" fontAlgn="base"/>
            <a:r>
              <a:rPr lang="nb-NO" dirty="0" smtClean="0"/>
              <a:t>MDE</a:t>
            </a:r>
          </a:p>
          <a:p>
            <a:pPr lvl="1" fontAlgn="base"/>
            <a:r>
              <a:rPr lang="nb-NO" dirty="0" smtClean="0"/>
              <a:t>Thesis motivation, aim and method</a:t>
            </a:r>
          </a:p>
          <a:p>
            <a:pPr fontAlgn="base"/>
            <a:r>
              <a:rPr lang="nb-NO" dirty="0" smtClean="0"/>
              <a:t>Case: WebSocket </a:t>
            </a:r>
          </a:p>
          <a:p>
            <a:pPr lvl="1" fontAlgn="base"/>
            <a:r>
              <a:rPr lang="nb-NO" dirty="0" smtClean="0"/>
              <a:t>Protocol</a:t>
            </a:r>
          </a:p>
          <a:p>
            <a:pPr lvl="1" fontAlgn="base"/>
            <a:r>
              <a:rPr lang="nb-NO" dirty="0" smtClean="0"/>
              <a:t>CPN Model</a:t>
            </a:r>
          </a:p>
          <a:p>
            <a:pPr lvl="1" fontAlgn="base"/>
            <a:r>
              <a:rPr lang="nb-NO" dirty="0" smtClean="0"/>
              <a:t>State </a:t>
            </a:r>
            <a:r>
              <a:rPr lang="nb-NO" dirty="0"/>
              <a:t>Space</a:t>
            </a:r>
          </a:p>
          <a:p>
            <a:pPr fontAlgn="base"/>
            <a:r>
              <a:rPr lang="nb-NO" dirty="0" smtClean="0"/>
              <a:t>Prototype: Pragma/CPN</a:t>
            </a:r>
          </a:p>
          <a:p>
            <a:pPr fontAlgn="base"/>
            <a:r>
              <a:rPr lang="nb-NO" dirty="0" smtClean="0"/>
              <a:t>Demonstration</a:t>
            </a:r>
            <a:endParaRPr lang="nb-NO" dirty="0"/>
          </a:p>
          <a:p>
            <a:pPr fontAlgn="base"/>
            <a:r>
              <a:rPr lang="nb-NO" dirty="0" smtClean="0"/>
              <a:t>Evaluation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64819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63"/>
    </mc:Choice>
    <mc:Fallback>
      <p:transition spd="slow" advTm="5026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WebSocket </a:t>
            </a:r>
            <a:r>
              <a:rPr lang="nb-NO" dirty="0" smtClean="0"/>
              <a:t>Protocol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b-NO" sz="3600" b="1" dirty="0" smtClean="0"/>
              <a:t>Masking</a:t>
            </a:r>
            <a:endParaRPr lang="nb-NO" sz="3200" b="1" dirty="0" smtClean="0"/>
          </a:p>
          <a:p>
            <a:r>
              <a:rPr lang="nb-NO" sz="3200" dirty="0" smtClean="0"/>
              <a:t>All client frames MUST mask payload</a:t>
            </a:r>
          </a:p>
          <a:p>
            <a:pPr lvl="1"/>
            <a:r>
              <a:rPr lang="nb-NO" dirty="0" smtClean="0"/>
              <a:t>Every frame must use different mask key, must be unpredictable</a:t>
            </a:r>
            <a:endParaRPr lang="nb-NO" dirty="0" smtClean="0"/>
          </a:p>
          <a:p>
            <a:r>
              <a:rPr lang="nb-NO" sz="3200" dirty="0" smtClean="0"/>
              <a:t>Prevent attacks on intermediaries </a:t>
            </a:r>
          </a:p>
          <a:p>
            <a:pPr lvl="1"/>
            <a:r>
              <a:rPr lang="nb-NO" sz="2000" dirty="0" smtClean="0"/>
              <a:t>Caching web proxy servers</a:t>
            </a:r>
            <a:endParaRPr lang="nb-NO" sz="2000" dirty="0" smtClean="0"/>
          </a:p>
          <a:p>
            <a:r>
              <a:rPr lang="nb-NO" sz="3200" dirty="0" smtClean="0"/>
              <a:t>Method: Mask key XOR payload</a:t>
            </a:r>
          </a:p>
          <a:p>
            <a:pPr lvl="1"/>
            <a:r>
              <a:rPr lang="nb-NO" sz="2000" dirty="0" smtClean="0"/>
              <a:t>Symmetric masking/unmasking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363214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56"/>
    </mc:Choice>
    <mc:Fallback>
      <p:transition spd="slow" advTm="19756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WebSocket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5259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nb-NO" sz="3200" b="1" dirty="0"/>
              <a:t>Fragmentation</a:t>
            </a:r>
            <a:endParaRPr lang="nb-NO" b="1" dirty="0"/>
          </a:p>
          <a:p>
            <a:r>
              <a:rPr lang="nb-NO" dirty="0" smtClean="0"/>
              <a:t>Purpose: </a:t>
            </a:r>
            <a:r>
              <a:rPr lang="en-US" dirty="0" smtClean="0"/>
              <a:t>Allow </a:t>
            </a:r>
            <a:r>
              <a:rPr lang="en-US" dirty="0"/>
              <a:t>sending a message </a:t>
            </a:r>
            <a:r>
              <a:rPr lang="en-US" dirty="0" smtClean="0"/>
              <a:t>that is of </a:t>
            </a:r>
            <a:r>
              <a:rPr lang="en-US" dirty="0"/>
              <a:t>unknown size when the message is started without having to buffer that </a:t>
            </a:r>
            <a:r>
              <a:rPr lang="en-US" dirty="0" smtClean="0"/>
              <a:t>message</a:t>
            </a:r>
          </a:p>
          <a:p>
            <a:endParaRPr lang="en-US" dirty="0" smtClean="0"/>
          </a:p>
          <a:p>
            <a:r>
              <a:rPr lang="en-US" dirty="0" smtClean="0"/>
              <a:t>First frame: FIN = 0, </a:t>
            </a:r>
            <a:r>
              <a:rPr lang="en-US" dirty="0" err="1" smtClean="0"/>
              <a:t>opcode</a:t>
            </a:r>
            <a:r>
              <a:rPr lang="en-US" dirty="0" smtClean="0"/>
              <a:t> = </a:t>
            </a:r>
            <a:r>
              <a:rPr lang="en-US" dirty="0" err="1" smtClean="0"/>
              <a:t>text|binary</a:t>
            </a:r>
            <a:r>
              <a:rPr lang="en-US" dirty="0" smtClean="0"/>
              <a:t> (1-7)</a:t>
            </a:r>
          </a:p>
          <a:p>
            <a:r>
              <a:rPr lang="en-US" dirty="0" smtClean="0"/>
              <a:t>0 or more frames: FIN = 0, </a:t>
            </a:r>
            <a:r>
              <a:rPr lang="en-US" dirty="0" err="1" smtClean="0"/>
              <a:t>opcode</a:t>
            </a:r>
            <a:r>
              <a:rPr lang="en-US" dirty="0" smtClean="0"/>
              <a:t> = continuation (0)</a:t>
            </a:r>
          </a:p>
          <a:p>
            <a:r>
              <a:rPr lang="en-US" dirty="0" smtClean="0"/>
              <a:t>Final frame: FIN = 1, </a:t>
            </a:r>
            <a:r>
              <a:rPr lang="en-US" dirty="0" err="1" smtClean="0"/>
              <a:t>opcode</a:t>
            </a:r>
            <a:r>
              <a:rPr lang="en-US" dirty="0" smtClean="0"/>
              <a:t> = continuation (0)</a:t>
            </a:r>
          </a:p>
          <a:p>
            <a:endParaRPr lang="nb-NO" dirty="0"/>
          </a:p>
          <a:p>
            <a:r>
              <a:rPr lang="nb-NO" dirty="0" smtClean="0"/>
              <a:t>Cannot be interleaved with other data frames</a:t>
            </a:r>
          </a:p>
          <a:p>
            <a:pPr lvl="1"/>
            <a:r>
              <a:rPr lang="nb-NO" dirty="0" smtClean="0"/>
              <a:t>Unless specified by protocol extension</a:t>
            </a:r>
          </a:p>
          <a:p>
            <a:pPr lvl="1"/>
            <a:r>
              <a:rPr lang="nb-NO" dirty="0" smtClean="0"/>
              <a:t>Control frames can and should be sent</a:t>
            </a:r>
          </a:p>
        </p:txBody>
      </p:sp>
    </p:spTree>
    <p:extLst>
      <p:ext uri="{BB962C8B-B14F-4D97-AF65-F5344CB8AC3E}">
        <p14:creationId xmlns:p14="http://schemas.microsoft.com/office/powerpoint/2010/main" val="3301463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56"/>
    </mc:Choice>
    <mc:Fallback>
      <p:transition spd="slow" advTm="18656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WebSocket CPN Model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1032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1"/>
    </mc:Choice>
    <mc:Fallback>
      <p:transition spd="slow" advTm="296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ocuments\Master\Thesis\workspace\Paper\figures\Overview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3" y="908720"/>
            <a:ext cx="8880533" cy="505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170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02"/>
    </mc:Choice>
    <mc:Fallback>
      <p:transition spd="slow" advTm="2290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ocuments\Master\Thesis\workspace\Paper\figures\ClientApplication.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883920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/>
          <p:cNvSpPr/>
          <p:nvPr/>
        </p:nvSpPr>
        <p:spPr>
          <a:xfrm>
            <a:off x="333375" y="295275"/>
            <a:ext cx="8639175" cy="6210300"/>
          </a:xfrm>
          <a:custGeom>
            <a:avLst/>
            <a:gdLst>
              <a:gd name="connsiteX0" fmla="*/ 123825 w 8639175"/>
              <a:gd name="connsiteY0" fmla="*/ 1276350 h 6210300"/>
              <a:gd name="connsiteX1" fmla="*/ 1571625 w 8639175"/>
              <a:gd name="connsiteY1" fmla="*/ 1390650 h 6210300"/>
              <a:gd name="connsiteX2" fmla="*/ 1990725 w 8639175"/>
              <a:gd name="connsiteY2" fmla="*/ 3543300 h 6210300"/>
              <a:gd name="connsiteX3" fmla="*/ 3524250 w 8639175"/>
              <a:gd name="connsiteY3" fmla="*/ 4114800 h 6210300"/>
              <a:gd name="connsiteX4" fmla="*/ 4267200 w 8639175"/>
              <a:gd name="connsiteY4" fmla="*/ 6086475 h 6210300"/>
              <a:gd name="connsiteX5" fmla="*/ 8572500 w 8639175"/>
              <a:gd name="connsiteY5" fmla="*/ 6210300 h 6210300"/>
              <a:gd name="connsiteX6" fmla="*/ 8639175 w 8639175"/>
              <a:gd name="connsiteY6" fmla="*/ 38100 h 6210300"/>
              <a:gd name="connsiteX7" fmla="*/ 0 w 8639175"/>
              <a:gd name="connsiteY7" fmla="*/ 0 h 6210300"/>
              <a:gd name="connsiteX0" fmla="*/ 123825 w 8639175"/>
              <a:gd name="connsiteY0" fmla="*/ 1276350 h 6210300"/>
              <a:gd name="connsiteX1" fmla="*/ 1571625 w 8639175"/>
              <a:gd name="connsiteY1" fmla="*/ 1390650 h 6210300"/>
              <a:gd name="connsiteX2" fmla="*/ 1990725 w 8639175"/>
              <a:gd name="connsiteY2" fmla="*/ 3543300 h 6210300"/>
              <a:gd name="connsiteX3" fmla="*/ 3524250 w 8639175"/>
              <a:gd name="connsiteY3" fmla="*/ 4114800 h 6210300"/>
              <a:gd name="connsiteX4" fmla="*/ 4267200 w 8639175"/>
              <a:gd name="connsiteY4" fmla="*/ 6086475 h 6210300"/>
              <a:gd name="connsiteX5" fmla="*/ 8572500 w 8639175"/>
              <a:gd name="connsiteY5" fmla="*/ 6210300 h 6210300"/>
              <a:gd name="connsiteX6" fmla="*/ 8639175 w 8639175"/>
              <a:gd name="connsiteY6" fmla="*/ 38100 h 6210300"/>
              <a:gd name="connsiteX7" fmla="*/ 0 w 8639175"/>
              <a:gd name="connsiteY7" fmla="*/ 0 h 6210300"/>
              <a:gd name="connsiteX8" fmla="*/ 123825 w 8639175"/>
              <a:gd name="connsiteY8" fmla="*/ 1276350 h 621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39175" h="6210300">
                <a:moveTo>
                  <a:pt x="123825" y="1276350"/>
                </a:moveTo>
                <a:lnTo>
                  <a:pt x="1571625" y="1390650"/>
                </a:lnTo>
                <a:lnTo>
                  <a:pt x="1990725" y="3543300"/>
                </a:lnTo>
                <a:lnTo>
                  <a:pt x="3524250" y="4114800"/>
                </a:lnTo>
                <a:lnTo>
                  <a:pt x="4267200" y="6086475"/>
                </a:lnTo>
                <a:lnTo>
                  <a:pt x="8572500" y="6210300"/>
                </a:lnTo>
                <a:lnTo>
                  <a:pt x="8639175" y="38100"/>
                </a:lnTo>
                <a:lnTo>
                  <a:pt x="0" y="0"/>
                </a:lnTo>
                <a:lnTo>
                  <a:pt x="123825" y="127635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effectLst>
            <a:softEdge rad="1270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6625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5563"/>
    </mc:Choice>
    <mc:Fallback>
      <p:transition advTm="15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Documents\Master\Thesis\Presentation\Full diagrams\ClientApplication Connect Only 1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514350"/>
            <a:ext cx="63500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095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21"/>
    </mc:Choice>
    <mc:Fallback>
      <p:transition spd="slow" advTm="38421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Documents\Master\Thesis\Presentation\Full diagrams\ClientApplication Connect Only 2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7000" y="514350"/>
            <a:ext cx="63500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23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91"/>
    </mc:Choice>
    <mc:Fallback>
      <p:transition spd="slow" advTm="2839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ocuments\Master\Thesis\Presentation\Full diagrams\ClientApplication Connect Only 3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514350"/>
            <a:ext cx="6350000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297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51"/>
    </mc:Choice>
    <mc:Fallback>
      <p:transition spd="slow" advTm="9251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ocuments\Master\Thesis\Presentation\Full diagrams\ClientApplication Connect Only 4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514350"/>
            <a:ext cx="63627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924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15"/>
    </mc:Choice>
    <mc:Fallback>
      <p:transition spd="slow" advTm="14115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ocuments\Master\Thesis\Presentation\Full diagrams\ClientApplication Connect Only 5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00" y="513259"/>
            <a:ext cx="6350000" cy="618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910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72"/>
    </mc:Choice>
    <mc:Fallback>
      <p:transition spd="slow" advTm="767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Model Driven Software Engineering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666111" cy="1131887"/>
          </a:xfrm>
        </p:spPr>
        <p:txBody>
          <a:bodyPr/>
          <a:lstStyle/>
          <a:p>
            <a:r>
              <a:rPr lang="nb-NO" dirty="0" smtClean="0"/>
              <a:t>(MDSE)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17225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33"/>
    </mc:Choice>
    <mc:Fallback>
      <p:transition spd="slow" advTm="22033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ocuments\Master\Thesis\Presentation\Full diagrams\Overview with Connect Token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8" y="1091883"/>
            <a:ext cx="9057005" cy="467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00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19"/>
    </mc:Choice>
    <mc:Fallback>
      <p:transition spd="slow" advTm="11919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Documents\Master\Thesis\workspace\Paper\figures\ClientWebSocket.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8640"/>
            <a:ext cx="7477126" cy="1131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2576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85"/>
    </mc:Choice>
    <mc:Fallback>
      <p:transition spd="slow" advTm="32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66111E-6 L 0.0007 -0.70899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354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Documents\Master\Thesis\workspace\Paper\figures\ServerWebSocket.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40"/>
            <a:ext cx="7953376" cy="1049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1845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65"/>
    </mc:Choice>
    <mc:Fallback>
      <p:transition spd="slow" advTm="40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88388E-6 L -0.00173 -0.60744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303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Documents\Master\Thesis\workspace\Paper\figures\WrapAndSend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438150"/>
            <a:ext cx="66802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97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50"/>
    </mc:Choice>
    <mc:Fallback>
      <p:transition spd="slow" advTm="2125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Documents\Master\Thesis\workspace\Paper\figures\FragmentAndQueue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23022"/>
            <a:ext cx="7128792" cy="681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598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03"/>
    </mc:Choice>
    <mc:Fallback>
      <p:transition spd="slow" advTm="18203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Documents\Master\Thesis\workspace\Paper\figures\UnwrapAndReceive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0577"/>
            <a:ext cx="8964488" cy="461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610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45"/>
    </mc:Choice>
    <mc:Fallback>
      <p:transition spd="slow" advTm="27245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Documents\Master\Thesis\workspace\Paper\figures\Defrag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622300"/>
            <a:ext cx="8953501" cy="561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42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4"/>
    </mc:Choice>
    <mc:Fallback>
      <p:transition spd="slow" advTm="8354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State Space Analysis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1686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1"/>
    </mc:Choice>
    <mc:Fallback>
      <p:transition spd="slow" advTm="5421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State Space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Exploring every possible reachable marking of a model</a:t>
            </a:r>
          </a:p>
          <a:p>
            <a:r>
              <a:rPr lang="nb-NO" dirty="0" smtClean="0"/>
              <a:t>Investigate properties of the net</a:t>
            </a:r>
          </a:p>
          <a:p>
            <a:pPr lvl="1"/>
            <a:r>
              <a:rPr lang="en-US" dirty="0" smtClean="0"/>
              <a:t>Reachability, </a:t>
            </a:r>
            <a:r>
              <a:rPr lang="en-US" dirty="0" err="1" smtClean="0"/>
              <a:t>Boundedness</a:t>
            </a:r>
            <a:r>
              <a:rPr lang="en-US" dirty="0" smtClean="0"/>
              <a:t>, Home properties, </a:t>
            </a:r>
            <a:r>
              <a:rPr lang="en-US" dirty="0" err="1" smtClean="0"/>
              <a:t>Liveness</a:t>
            </a:r>
            <a:r>
              <a:rPr lang="en-US" dirty="0" smtClean="0"/>
              <a:t>, Fairness </a:t>
            </a:r>
            <a:endParaRPr lang="nb-NO" dirty="0" smtClean="0"/>
          </a:p>
          <a:p>
            <a:endParaRPr lang="nb-NO" dirty="0"/>
          </a:p>
          <a:p>
            <a:r>
              <a:rPr lang="nb-NO" dirty="0" smtClean="0"/>
              <a:t>Limitations </a:t>
            </a:r>
          </a:p>
          <a:p>
            <a:pPr lvl="1"/>
            <a:r>
              <a:rPr lang="nb-NO" dirty="0" smtClean="0"/>
              <a:t>State Space Explosion</a:t>
            </a:r>
          </a:p>
          <a:p>
            <a:pPr lvl="1"/>
            <a:r>
              <a:rPr lang="nb-NO" dirty="0" smtClean="0"/>
              <a:t>Non-determinism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65514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020"/>
    </mc:Choice>
    <mc:Fallback>
      <p:transition spd="slow" advTm="8102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State Space Analysis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 smtClean="0"/>
              <a:t>Configuration: Only establish connection, no data being sent</a:t>
            </a:r>
            <a:endParaRPr lang="nb-NO" dirty="0"/>
          </a:p>
        </p:txBody>
      </p:sp>
      <p:pic>
        <p:nvPicPr>
          <p:cNvPr id="5124" name="Picture 4" descr="D:\Documents\Master\Thesis\Presentation\Full diagrams\client no ms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8920"/>
            <a:ext cx="2473479" cy="263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Documents\Master\Thesis\Presentation\Full diagrams\server no ms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868414"/>
            <a:ext cx="2587951" cy="232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79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25"/>
    </mc:Choice>
    <mc:Fallback>
      <p:transition spd="slow" advTm="2162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Model Driven Software </a:t>
            </a:r>
            <a:r>
              <a:rPr lang="nb-NO" dirty="0" smtClean="0"/>
              <a:t>Engineering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b-NO" sz="3200" b="1" dirty="0" smtClean="0"/>
              <a:t>Benefits</a:t>
            </a:r>
            <a:endParaRPr lang="nb-NO" b="1" dirty="0" smtClean="0"/>
          </a:p>
          <a:p>
            <a:r>
              <a:rPr lang="nb-NO" dirty="0" smtClean="0"/>
              <a:t>Abstraction</a:t>
            </a:r>
          </a:p>
          <a:p>
            <a:r>
              <a:rPr lang="nb-NO" dirty="0" smtClean="0"/>
              <a:t>Platform independence</a:t>
            </a:r>
          </a:p>
          <a:p>
            <a:r>
              <a:rPr lang="nb-NO" dirty="0" smtClean="0"/>
              <a:t>Reusability</a:t>
            </a:r>
          </a:p>
          <a:p>
            <a:r>
              <a:rPr lang="nb-NO" dirty="0" smtClean="0"/>
              <a:t>Analysis</a:t>
            </a:r>
          </a:p>
          <a:p>
            <a:pPr marL="0" indent="0" algn="ctr">
              <a:buNone/>
            </a:pPr>
            <a:r>
              <a:rPr lang="nb-NO" sz="3200" b="1" dirty="0" smtClean="0"/>
              <a:t>Key Concepts</a:t>
            </a:r>
            <a:endParaRPr lang="nb-NO" sz="3200" b="1" dirty="0"/>
          </a:p>
          <a:p>
            <a:r>
              <a:rPr lang="nb-NO" dirty="0" smtClean="0"/>
              <a:t>Modeling and meta-modeling</a:t>
            </a:r>
          </a:p>
          <a:p>
            <a:r>
              <a:rPr lang="nb-NO" dirty="0" smtClean="0"/>
              <a:t>Model Transformation</a:t>
            </a:r>
          </a:p>
          <a:p>
            <a:pPr lvl="1"/>
            <a:r>
              <a:rPr lang="nb-NO" dirty="0" smtClean="0"/>
              <a:t>Especially code generation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2093354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164"/>
    </mc:Choice>
    <mc:Fallback>
      <p:transition spd="slow" advTm="72164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State Space Analysis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000065"/>
            <a:ext cx="4038600" cy="1726233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State Space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Nodes: 17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Arcs: 16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Secs</a:t>
            </a:r>
            <a:r>
              <a:rPr lang="en-US" dirty="0" smtClean="0"/>
              <a:t>: 0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Status</a:t>
            </a:r>
            <a:r>
              <a:rPr lang="en-US" dirty="0"/>
              <a:t>: Full</a:t>
            </a:r>
          </a:p>
          <a:p>
            <a:pPr marL="0" indent="0">
              <a:buNone/>
            </a:pPr>
            <a:r>
              <a:rPr lang="en-US" dirty="0" err="1"/>
              <a:t>Scc</a:t>
            </a:r>
            <a:r>
              <a:rPr lang="en-US" dirty="0"/>
              <a:t> Graph</a:t>
            </a:r>
          </a:p>
          <a:p>
            <a:pPr marL="0" indent="0">
              <a:buNone/>
            </a:pPr>
            <a:r>
              <a:rPr lang="en-US" dirty="0" smtClean="0"/>
              <a:t>	Nodes: 17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Arcs: 16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Secs</a:t>
            </a:r>
            <a:r>
              <a:rPr lang="en-US" dirty="0" smtClean="0"/>
              <a:t>: 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63724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97"/>
    </mc:Choice>
    <mc:Fallback>
      <p:transition spd="slow" advTm="25997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State Space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Lucida Console" pitchFamily="49" charset="0"/>
              </a:rPr>
              <a:t> </a:t>
            </a:r>
            <a:endParaRPr lang="en-US" sz="2000" dirty="0" smtClean="0"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Lucida Console" pitchFamily="49" charset="0"/>
              </a:rPr>
              <a:t>Best </a:t>
            </a:r>
            <a:r>
              <a:rPr lang="en-US" sz="2000" dirty="0">
                <a:latin typeface="Lucida Console" pitchFamily="49" charset="0"/>
              </a:rPr>
              <a:t>Integer Bounds</a:t>
            </a:r>
          </a:p>
          <a:p>
            <a:pPr marL="0" indent="0">
              <a:buNone/>
            </a:pPr>
            <a:r>
              <a:rPr lang="en-US" sz="2000" dirty="0">
                <a:latin typeface="Lucida Console" pitchFamily="49" charset="0"/>
              </a:rPr>
              <a:t>                             Upper      Lower</a:t>
            </a:r>
          </a:p>
          <a:p>
            <a:pPr marL="0" indent="0">
              <a:buNone/>
            </a:pPr>
            <a:r>
              <a:rPr lang="en-US" sz="2000" dirty="0">
                <a:latin typeface="Lucida Console" pitchFamily="49" charset="0"/>
              </a:rPr>
              <a:t>     </a:t>
            </a:r>
            <a:r>
              <a:rPr lang="en-US" sz="2000" dirty="0" err="1">
                <a:latin typeface="Lucida Console" pitchFamily="49" charset="0"/>
              </a:rPr>
              <a:t>ClientApplication</a:t>
            </a:r>
            <a:endParaRPr lang="en-US" sz="2000" dirty="0"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Lucida Console" pitchFamily="49" charset="0"/>
              </a:rPr>
              <a:t>          </a:t>
            </a:r>
            <a:r>
              <a:rPr lang="en-US" sz="2000" dirty="0" err="1">
                <a:latin typeface="Lucida Console" pitchFamily="49" charset="0"/>
              </a:rPr>
              <a:t>Active_Connection</a:t>
            </a:r>
            <a:r>
              <a:rPr lang="en-US" sz="2000" dirty="0">
                <a:latin typeface="Lucida Console" pitchFamily="49" charset="0"/>
              </a:rPr>
              <a:t>   1          0</a:t>
            </a:r>
          </a:p>
          <a:p>
            <a:pPr marL="0" indent="0">
              <a:buNone/>
            </a:pPr>
            <a:r>
              <a:rPr lang="en-US" sz="2000" dirty="0">
                <a:latin typeface="Lucida Console" pitchFamily="49" charset="0"/>
              </a:rPr>
              <a:t>          </a:t>
            </a:r>
            <a:r>
              <a:rPr lang="en-US" sz="2000" dirty="0" err="1">
                <a:latin typeface="Lucida Console" pitchFamily="49" charset="0"/>
              </a:rPr>
              <a:t>Conn_Result</a:t>
            </a:r>
            <a:r>
              <a:rPr lang="en-US" sz="2000" dirty="0">
                <a:latin typeface="Lucida Console" pitchFamily="49" charset="0"/>
              </a:rPr>
              <a:t>         1          0</a:t>
            </a:r>
          </a:p>
          <a:p>
            <a:pPr marL="0" indent="0">
              <a:buNone/>
            </a:pPr>
            <a:r>
              <a:rPr lang="en-US" sz="2000" dirty="0">
                <a:latin typeface="Lucida Console" pitchFamily="49" charset="0"/>
              </a:rPr>
              <a:t>          </a:t>
            </a:r>
            <a:r>
              <a:rPr lang="en-US" sz="2000" dirty="0" err="1">
                <a:latin typeface="Lucida Console" pitchFamily="49" charset="0"/>
              </a:rPr>
              <a:t>Connection_failed</a:t>
            </a:r>
            <a:r>
              <a:rPr lang="en-US" sz="2000" dirty="0">
                <a:latin typeface="Lucida Console" pitchFamily="49" charset="0"/>
              </a:rPr>
              <a:t>   0          0</a:t>
            </a:r>
          </a:p>
          <a:p>
            <a:pPr marL="0" indent="0">
              <a:buNone/>
            </a:pPr>
            <a:r>
              <a:rPr lang="en-US" sz="2000" dirty="0">
                <a:latin typeface="Lucida Console" pitchFamily="49" charset="0"/>
              </a:rPr>
              <a:t>          </a:t>
            </a:r>
            <a:r>
              <a:rPr lang="en-US" sz="2000" dirty="0" err="1">
                <a:latin typeface="Lucida Console" pitchFamily="49" charset="0"/>
              </a:rPr>
              <a:t>Messages_received</a:t>
            </a:r>
            <a:r>
              <a:rPr lang="en-US" sz="2000" dirty="0">
                <a:latin typeface="Lucida Console" pitchFamily="49" charset="0"/>
              </a:rPr>
              <a:t>   1          1</a:t>
            </a:r>
          </a:p>
          <a:p>
            <a:pPr marL="0" indent="0">
              <a:buNone/>
            </a:pPr>
            <a:r>
              <a:rPr lang="en-US" sz="2000" dirty="0">
                <a:latin typeface="Lucida Console" pitchFamily="49" charset="0"/>
              </a:rPr>
              <a:t>          </a:t>
            </a:r>
            <a:r>
              <a:rPr lang="en-US" sz="2000" dirty="0" err="1">
                <a:latin typeface="Lucida Console" pitchFamily="49" charset="0"/>
              </a:rPr>
              <a:t>Messages_to_be_sent</a:t>
            </a:r>
            <a:r>
              <a:rPr lang="en-US" sz="2000" dirty="0">
                <a:latin typeface="Lucida Console" pitchFamily="49" charset="0"/>
              </a:rPr>
              <a:t> 0          0</a:t>
            </a:r>
          </a:p>
          <a:p>
            <a:pPr marL="0" indent="0">
              <a:buNone/>
            </a:pPr>
            <a:r>
              <a:rPr lang="en-US" sz="2000" dirty="0">
                <a:latin typeface="Lucida Console" pitchFamily="49" charset="0"/>
              </a:rPr>
              <a:t>     [...]</a:t>
            </a:r>
            <a:endParaRPr lang="nb-NO" sz="2000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734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78"/>
    </mc:Choice>
    <mc:Fallback>
      <p:transition spd="slow" advTm="10278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State Space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 smtClean="0"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Lucida Console" pitchFamily="49" charset="0"/>
              </a:rPr>
              <a:t> </a:t>
            </a:r>
            <a:r>
              <a:rPr lang="en-US" sz="1600" dirty="0">
                <a:latin typeface="Lucida Console" pitchFamily="49" charset="0"/>
              </a:rPr>
              <a:t>Best Lower Multi-set Bounds</a:t>
            </a: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</a:t>
            </a:r>
            <a:r>
              <a:rPr lang="en-US" sz="1100" dirty="0" err="1">
                <a:latin typeface="Lucida Console" pitchFamily="49" charset="0"/>
              </a:rPr>
              <a:t>ClientApplication</a:t>
            </a:r>
            <a:endParaRPr lang="en-US" sz="1100" dirty="0"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     </a:t>
            </a:r>
            <a:r>
              <a:rPr lang="en-US" sz="1100" dirty="0" err="1">
                <a:latin typeface="Lucida Console" pitchFamily="49" charset="0"/>
              </a:rPr>
              <a:t>Active_Connection</a:t>
            </a:r>
            <a:r>
              <a:rPr lang="en-US" sz="1100" dirty="0">
                <a:latin typeface="Lucida Console" pitchFamily="49" charset="0"/>
              </a:rPr>
              <a:t>      empty</a:t>
            </a: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     </a:t>
            </a:r>
            <a:r>
              <a:rPr lang="en-US" sz="1100" dirty="0" err="1">
                <a:latin typeface="Lucida Console" pitchFamily="49" charset="0"/>
              </a:rPr>
              <a:t>Conn_Result</a:t>
            </a:r>
            <a:r>
              <a:rPr lang="en-US" sz="1100" dirty="0">
                <a:latin typeface="Lucida Console" pitchFamily="49" charset="0"/>
              </a:rPr>
              <a:t>            empty</a:t>
            </a: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     </a:t>
            </a:r>
            <a:r>
              <a:rPr lang="en-US" sz="1100" dirty="0" err="1">
                <a:latin typeface="Lucida Console" pitchFamily="49" charset="0"/>
              </a:rPr>
              <a:t>Connection_failed</a:t>
            </a:r>
            <a:r>
              <a:rPr lang="en-US" sz="1100" dirty="0">
                <a:latin typeface="Lucida Console" pitchFamily="49" charset="0"/>
              </a:rPr>
              <a:t>      empty</a:t>
            </a: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     </a:t>
            </a:r>
            <a:r>
              <a:rPr lang="en-US" sz="1100" dirty="0" err="1">
                <a:latin typeface="Lucida Console" pitchFamily="49" charset="0"/>
              </a:rPr>
              <a:t>Messages_received</a:t>
            </a:r>
            <a:r>
              <a:rPr lang="en-US" sz="1100" dirty="0">
                <a:latin typeface="Lucida Console" pitchFamily="49" charset="0"/>
              </a:rPr>
              <a:t>      1`[]</a:t>
            </a: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     </a:t>
            </a:r>
            <a:r>
              <a:rPr lang="en-US" sz="1100" dirty="0" err="1">
                <a:latin typeface="Lucida Console" pitchFamily="49" charset="0"/>
              </a:rPr>
              <a:t>Messages_to_be_sent</a:t>
            </a:r>
            <a:r>
              <a:rPr lang="en-US" sz="1100" dirty="0">
                <a:latin typeface="Lucida Console" pitchFamily="49" charset="0"/>
              </a:rPr>
              <a:t>    empty</a:t>
            </a: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[...]</a:t>
            </a: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</a:t>
            </a:r>
            <a:r>
              <a:rPr lang="en-US" sz="1100" dirty="0" err="1">
                <a:latin typeface="Lucida Console" pitchFamily="49" charset="0"/>
              </a:rPr>
              <a:t>ClientWebSocket</a:t>
            </a:r>
            <a:endParaRPr lang="en-US" sz="1100" dirty="0"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     </a:t>
            </a:r>
            <a:r>
              <a:rPr lang="en-US" sz="1100" dirty="0" err="1">
                <a:latin typeface="Lucida Console" pitchFamily="49" charset="0"/>
              </a:rPr>
              <a:t>Connection_status</a:t>
            </a:r>
            <a:r>
              <a:rPr lang="en-US" sz="1100" dirty="0">
                <a:latin typeface="Lucida Console" pitchFamily="49" charset="0"/>
              </a:rPr>
              <a:t>      empty</a:t>
            </a: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[...]</a:t>
            </a: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</a:t>
            </a:r>
            <a:r>
              <a:rPr lang="en-US" sz="1100" dirty="0" err="1">
                <a:latin typeface="Lucida Console" pitchFamily="49" charset="0"/>
              </a:rPr>
              <a:t>ServerWebSocket</a:t>
            </a:r>
            <a:endParaRPr lang="en-US" sz="1100" dirty="0"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     </a:t>
            </a:r>
            <a:r>
              <a:rPr lang="en-US" sz="1100" dirty="0" err="1">
                <a:latin typeface="Lucida Console" pitchFamily="49" charset="0"/>
              </a:rPr>
              <a:t>Connection_Status</a:t>
            </a:r>
            <a:r>
              <a:rPr lang="en-US" sz="1100" dirty="0">
                <a:latin typeface="Lucida Console" pitchFamily="49" charset="0"/>
              </a:rPr>
              <a:t>      empty</a:t>
            </a: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[...]</a:t>
            </a:r>
            <a:endParaRPr lang="nb-NO" sz="1100" dirty="0">
              <a:latin typeface="Lucida Console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 smtClean="0"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Lucida Console" pitchFamily="49" charset="0"/>
              </a:rPr>
              <a:t> </a:t>
            </a:r>
            <a:r>
              <a:rPr lang="en-US" sz="1600" dirty="0">
                <a:latin typeface="Lucida Console" pitchFamily="49" charset="0"/>
              </a:rPr>
              <a:t>Best Upper Multi-set Bounds</a:t>
            </a: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</a:t>
            </a:r>
            <a:r>
              <a:rPr lang="en-US" sz="1100" dirty="0" err="1">
                <a:latin typeface="Lucida Console" pitchFamily="49" charset="0"/>
              </a:rPr>
              <a:t>ClientApplication</a:t>
            </a:r>
            <a:endParaRPr lang="en-US" sz="1100" dirty="0"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     </a:t>
            </a:r>
            <a:r>
              <a:rPr lang="en-US" sz="1100" dirty="0" err="1">
                <a:latin typeface="Lucida Console" pitchFamily="49" charset="0"/>
              </a:rPr>
              <a:t>Active_Connection</a:t>
            </a:r>
            <a:r>
              <a:rPr lang="en-US" sz="1100" dirty="0">
                <a:latin typeface="Lucida Console" pitchFamily="49" charset="0"/>
              </a:rPr>
              <a:t>      1`()</a:t>
            </a: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     </a:t>
            </a:r>
            <a:r>
              <a:rPr lang="en-US" sz="1100" dirty="0" err="1">
                <a:latin typeface="Lucida Console" pitchFamily="49" charset="0"/>
              </a:rPr>
              <a:t>Conn_Result</a:t>
            </a:r>
            <a:r>
              <a:rPr lang="en-US" sz="1100" dirty="0">
                <a:latin typeface="Lucida Console" pitchFamily="49" charset="0"/>
              </a:rPr>
              <a:t>            1`success</a:t>
            </a: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     </a:t>
            </a:r>
            <a:r>
              <a:rPr lang="en-US" sz="1100" dirty="0" err="1">
                <a:latin typeface="Lucida Console" pitchFamily="49" charset="0"/>
              </a:rPr>
              <a:t>Connection_failed</a:t>
            </a:r>
            <a:r>
              <a:rPr lang="en-US" sz="1100" dirty="0">
                <a:latin typeface="Lucida Console" pitchFamily="49" charset="0"/>
              </a:rPr>
              <a:t>      empty</a:t>
            </a: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     </a:t>
            </a:r>
            <a:r>
              <a:rPr lang="en-US" sz="1100" dirty="0" err="1">
                <a:latin typeface="Lucida Console" pitchFamily="49" charset="0"/>
              </a:rPr>
              <a:t>Messages_received</a:t>
            </a:r>
            <a:r>
              <a:rPr lang="en-US" sz="1100" dirty="0">
                <a:latin typeface="Lucida Console" pitchFamily="49" charset="0"/>
              </a:rPr>
              <a:t>      1`[]</a:t>
            </a: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     </a:t>
            </a:r>
            <a:r>
              <a:rPr lang="en-US" sz="1100" dirty="0" err="1">
                <a:latin typeface="Lucida Console" pitchFamily="49" charset="0"/>
              </a:rPr>
              <a:t>Messages_to_be_sent</a:t>
            </a:r>
            <a:r>
              <a:rPr lang="en-US" sz="1100" dirty="0">
                <a:latin typeface="Lucida Console" pitchFamily="49" charset="0"/>
              </a:rPr>
              <a:t>    empty</a:t>
            </a: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[...]</a:t>
            </a: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</a:t>
            </a:r>
            <a:r>
              <a:rPr lang="en-US" sz="1100" dirty="0" err="1">
                <a:latin typeface="Lucida Console" pitchFamily="49" charset="0"/>
              </a:rPr>
              <a:t>ClientWebSocket</a:t>
            </a:r>
            <a:endParaRPr lang="en-US" sz="1100" dirty="0"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     </a:t>
            </a:r>
            <a:r>
              <a:rPr lang="en-US" sz="1100" dirty="0" err="1">
                <a:latin typeface="Lucida Console" pitchFamily="49" charset="0"/>
              </a:rPr>
              <a:t>Connection_status</a:t>
            </a:r>
            <a:r>
              <a:rPr lang="en-US" sz="1100" dirty="0">
                <a:latin typeface="Lucida Console" pitchFamily="49" charset="0"/>
              </a:rPr>
              <a:t>      1`CONN_OPEN</a:t>
            </a: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[...]</a:t>
            </a: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</a:t>
            </a:r>
            <a:r>
              <a:rPr lang="en-US" sz="1100" dirty="0" err="1">
                <a:latin typeface="Lucida Console" pitchFamily="49" charset="0"/>
              </a:rPr>
              <a:t>ServerWebSocket</a:t>
            </a:r>
            <a:endParaRPr lang="en-US" sz="1100" dirty="0"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     </a:t>
            </a:r>
            <a:r>
              <a:rPr lang="en-US" sz="1100" dirty="0" err="1">
                <a:latin typeface="Lucida Console" pitchFamily="49" charset="0"/>
              </a:rPr>
              <a:t>Connection_Status</a:t>
            </a:r>
            <a:r>
              <a:rPr lang="en-US" sz="1100" dirty="0">
                <a:latin typeface="Lucida Console" pitchFamily="49" charset="0"/>
              </a:rPr>
              <a:t>      1`CONN_OPEN</a:t>
            </a:r>
          </a:p>
          <a:p>
            <a:pPr marL="0" indent="0">
              <a:buNone/>
            </a:pPr>
            <a:r>
              <a:rPr lang="en-US" sz="1100" dirty="0">
                <a:latin typeface="Lucida Console" pitchFamily="49" charset="0"/>
              </a:rPr>
              <a:t>     [...]</a:t>
            </a:r>
          </a:p>
        </p:txBody>
      </p:sp>
    </p:spTree>
    <p:extLst>
      <p:ext uri="{BB962C8B-B14F-4D97-AF65-F5344CB8AC3E}">
        <p14:creationId xmlns:p14="http://schemas.microsoft.com/office/powerpoint/2010/main" val="463651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7"/>
    </mc:Choice>
    <mc:Fallback>
      <p:transition spd="slow" advTm="1217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State Space Analysis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b-NO" dirty="0">
                <a:latin typeface="Lucida Console" pitchFamily="49" charset="0"/>
              </a:rPr>
              <a:t> Home Markings</a:t>
            </a:r>
          </a:p>
          <a:p>
            <a:pPr marL="0" indent="0">
              <a:buNone/>
            </a:pPr>
            <a:r>
              <a:rPr lang="nb-NO" dirty="0">
                <a:latin typeface="Lucida Console" pitchFamily="49" charset="0"/>
              </a:rPr>
              <a:t>     [17</a:t>
            </a:r>
            <a:r>
              <a:rPr lang="nb-NO" dirty="0" smtClean="0">
                <a:latin typeface="Lucida Console" pitchFamily="49" charset="0"/>
              </a:rPr>
              <a:t>]</a:t>
            </a:r>
          </a:p>
          <a:p>
            <a:pPr marL="0" indent="0">
              <a:buNone/>
            </a:pPr>
            <a:r>
              <a:rPr lang="nb-NO" dirty="0">
                <a:latin typeface="Lucida Console" pitchFamily="49" charset="0"/>
              </a:rPr>
              <a:t> Dead Markings</a:t>
            </a:r>
          </a:p>
          <a:p>
            <a:pPr marL="0" indent="0">
              <a:buNone/>
            </a:pPr>
            <a:r>
              <a:rPr lang="nb-NO" dirty="0">
                <a:latin typeface="Lucida Console" pitchFamily="49" charset="0"/>
              </a:rPr>
              <a:t>     [17]</a:t>
            </a:r>
          </a:p>
          <a:p>
            <a:pPr marL="0" indent="0">
              <a:buNone/>
            </a:pPr>
            <a:endParaRPr lang="nb-NO" dirty="0">
              <a:latin typeface="Lucida Console" pitchFamily="49" charset="0"/>
            </a:endParaRPr>
          </a:p>
          <a:p>
            <a:pPr marL="0" indent="0">
              <a:buNone/>
            </a:pPr>
            <a:r>
              <a:rPr lang="nb-NO" dirty="0">
                <a:latin typeface="Lucida Console" pitchFamily="49" charset="0"/>
              </a:rPr>
              <a:t>  Dead Transition Instances</a:t>
            </a:r>
          </a:p>
          <a:p>
            <a:pPr marL="0" indent="0">
              <a:buNone/>
            </a:pPr>
            <a:r>
              <a:rPr lang="nb-NO" dirty="0">
                <a:latin typeface="Lucida Console" pitchFamily="49" charset="0"/>
              </a:rPr>
              <a:t>     ClientApplication'Fail 1</a:t>
            </a:r>
          </a:p>
          <a:p>
            <a:pPr marL="0" indent="0">
              <a:buNone/>
            </a:pPr>
            <a:r>
              <a:rPr lang="nb-NO" dirty="0">
                <a:latin typeface="Lucida Console" pitchFamily="49" charset="0"/>
              </a:rPr>
              <a:t>     ClientApplication'Receive_data 1</a:t>
            </a:r>
          </a:p>
          <a:p>
            <a:pPr marL="0" indent="0">
              <a:buNone/>
            </a:pPr>
            <a:r>
              <a:rPr lang="nb-NO" dirty="0">
                <a:latin typeface="Lucida Console" pitchFamily="49" charset="0"/>
              </a:rPr>
              <a:t>     ClientApplication'Send_data 1</a:t>
            </a:r>
          </a:p>
          <a:p>
            <a:pPr marL="0" indent="0">
              <a:buNone/>
            </a:pPr>
            <a:r>
              <a:rPr lang="nb-NO" dirty="0">
                <a:latin typeface="Lucida Console" pitchFamily="49" charset="0"/>
              </a:rPr>
              <a:t>     ClientWebSocket'Filter_messages 1</a:t>
            </a:r>
          </a:p>
          <a:p>
            <a:pPr marL="0" indent="0">
              <a:buNone/>
            </a:pPr>
            <a:r>
              <a:rPr lang="nb-NO" dirty="0">
                <a:latin typeface="Lucida Console" pitchFamily="49" charset="0"/>
              </a:rPr>
              <a:t>     [...]</a:t>
            </a:r>
          </a:p>
          <a:p>
            <a:pPr marL="0" indent="0">
              <a:buNone/>
            </a:pPr>
            <a:endParaRPr lang="nb-NO" dirty="0">
              <a:latin typeface="Lucida Console" pitchFamily="49" charset="0"/>
            </a:endParaRPr>
          </a:p>
          <a:p>
            <a:pPr marL="0" indent="0">
              <a:buNone/>
            </a:pPr>
            <a:r>
              <a:rPr lang="nb-NO" dirty="0">
                <a:latin typeface="Lucida Console" pitchFamily="49" charset="0"/>
              </a:rPr>
              <a:t>  Live Transition Instances</a:t>
            </a:r>
          </a:p>
          <a:p>
            <a:pPr marL="0" indent="0">
              <a:buNone/>
            </a:pPr>
            <a:r>
              <a:rPr lang="nb-NO" dirty="0">
                <a:latin typeface="Lucida Console" pitchFamily="49" charset="0"/>
              </a:rPr>
              <a:t>     None</a:t>
            </a:r>
          </a:p>
        </p:txBody>
      </p:sp>
    </p:spTree>
    <p:extLst>
      <p:ext uri="{BB962C8B-B14F-4D97-AF65-F5344CB8AC3E}">
        <p14:creationId xmlns:p14="http://schemas.microsoft.com/office/powerpoint/2010/main" val="3269291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3"/>
    </mc:Choice>
    <mc:Fallback>
      <p:transition spd="slow" advTm="3403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State Space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b-NO" sz="3600" dirty="0" smtClean="0"/>
              <a:t>Larger configurations</a:t>
            </a:r>
          </a:p>
          <a:p>
            <a:r>
              <a:rPr lang="nb-NO" dirty="0" smtClean="0"/>
              <a:t>One short message</a:t>
            </a:r>
          </a:p>
          <a:p>
            <a:pPr marL="0" indent="0">
              <a:buNone/>
            </a:pPr>
            <a:r>
              <a:rPr lang="nb-NO" dirty="0" smtClean="0"/>
              <a:t>	Nodes: 29, Arcs: 28</a:t>
            </a:r>
          </a:p>
          <a:p>
            <a:endParaRPr lang="en-US" dirty="0" smtClean="0"/>
          </a:p>
          <a:p>
            <a:r>
              <a:rPr lang="en-US" dirty="0" smtClean="0"/>
              <a:t>One </a:t>
            </a:r>
            <a:r>
              <a:rPr lang="en-US" dirty="0"/>
              <a:t>ping, then one </a:t>
            </a:r>
            <a:r>
              <a:rPr lang="en-US" dirty="0" smtClean="0"/>
              <a:t>message</a:t>
            </a:r>
          </a:p>
          <a:p>
            <a:pPr marL="0" indent="0">
              <a:buNone/>
            </a:pPr>
            <a:r>
              <a:rPr lang="nb-NO" dirty="0" smtClean="0"/>
              <a:t>	Nodes: 513 Arcs: 1141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94430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54"/>
    </mc:Choice>
    <mc:Fallback>
      <p:transition spd="slow" advTm="32054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Documents\Master\Thesis\workspace\Paper\figures\ss\vis_1ping1message.e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17" y="0"/>
            <a:ext cx="49181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3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0"/>
    </mc:Choice>
    <mc:Fallback>
      <p:transition spd="slow" advTm="9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State Space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One message, then one ping</a:t>
            </a:r>
          </a:p>
          <a:p>
            <a:pPr marL="0" indent="0">
              <a:buNone/>
            </a:pPr>
            <a:r>
              <a:rPr lang="nb-NO" dirty="0"/>
              <a:t>	</a:t>
            </a:r>
            <a:r>
              <a:rPr lang="nb-NO" dirty="0" smtClean="0"/>
              <a:t>Nodes: 513, Arcs: 1141</a:t>
            </a:r>
          </a:p>
          <a:p>
            <a:pPr marL="0" indent="0">
              <a:buNone/>
            </a:pPr>
            <a:r>
              <a:rPr lang="nb-NO" dirty="0"/>
              <a:t>	</a:t>
            </a:r>
            <a:r>
              <a:rPr lang="en-US" dirty="0"/>
              <a:t>Home </a:t>
            </a:r>
            <a:r>
              <a:rPr lang="en-US" dirty="0" smtClean="0"/>
              <a:t>Markings: None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Dead Markings: [512,513]</a:t>
            </a:r>
          </a:p>
          <a:p>
            <a:pPr marL="0" indent="0">
              <a:buNone/>
            </a:pPr>
            <a:endParaRPr lang="en-US" dirty="0"/>
          </a:p>
          <a:p>
            <a:r>
              <a:rPr lang="nb-NO" dirty="0"/>
              <a:t>One long </a:t>
            </a:r>
            <a:r>
              <a:rPr lang="nb-NO" dirty="0" smtClean="0"/>
              <a:t>message</a:t>
            </a:r>
          </a:p>
          <a:p>
            <a:pPr marL="0" indent="0">
              <a:buNone/>
            </a:pPr>
            <a:r>
              <a:rPr lang="nb-NO" dirty="0"/>
              <a:t>	</a:t>
            </a:r>
            <a:r>
              <a:rPr lang="fr-FR" dirty="0" err="1" smtClean="0"/>
              <a:t>Nodes</a:t>
            </a:r>
            <a:r>
              <a:rPr lang="fr-FR" dirty="0" smtClean="0"/>
              <a:t>: 813, Arcs: 2331, Secs: 2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Ping, </a:t>
            </a:r>
            <a:r>
              <a:rPr lang="fr-FR" dirty="0" err="1" smtClean="0"/>
              <a:t>Text</a:t>
            </a:r>
            <a:r>
              <a:rPr lang="fr-FR" dirty="0" smtClean="0"/>
              <a:t>, Close</a:t>
            </a:r>
          </a:p>
          <a:p>
            <a:pPr marL="0" indent="0">
              <a:buNone/>
            </a:pPr>
            <a:r>
              <a:rPr lang="nb-NO" dirty="0" smtClean="0"/>
              <a:t>	</a:t>
            </a:r>
            <a:r>
              <a:rPr lang="fr-FR" dirty="0" err="1" smtClean="0"/>
              <a:t>Nodes</a:t>
            </a:r>
            <a:r>
              <a:rPr lang="fr-FR" dirty="0" smtClean="0"/>
              <a:t>: 6129, Arcs: 19625, Secs: 14</a:t>
            </a:r>
          </a:p>
          <a:p>
            <a:pPr marL="0" indent="0">
              <a:buNone/>
            </a:pPr>
            <a:r>
              <a:rPr lang="fr-FR" dirty="0"/>
              <a:t>	Dead </a:t>
            </a:r>
            <a:r>
              <a:rPr lang="fr-FR" dirty="0" err="1" smtClean="0"/>
              <a:t>Markings</a:t>
            </a:r>
            <a:r>
              <a:rPr lang="fr-FR" dirty="0" smtClean="0"/>
              <a:t>: 6 </a:t>
            </a:r>
            <a:r>
              <a:rPr lang="fr-FR" dirty="0"/>
              <a:t>[6129,6112,6029,5960,5632,...]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53255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68"/>
    </mc:Choice>
    <mc:Fallback>
      <p:transition spd="slow" advTm="48368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State Space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r>
              <a:rPr lang="nb-NO" dirty="0" smtClean="0"/>
              <a:t>One more message</a:t>
            </a:r>
          </a:p>
          <a:p>
            <a:pPr marL="0" indent="0">
              <a:buNone/>
            </a:pPr>
            <a:r>
              <a:rPr lang="nb-NO" dirty="0"/>
              <a:t>	</a:t>
            </a:r>
            <a:r>
              <a:rPr lang="nb-NO" dirty="0" smtClean="0"/>
              <a:t>Nodes: 165 748, Arcs: 707 380, Secs: 18 000 (5h)</a:t>
            </a:r>
            <a:endParaRPr lang="nb-NO" dirty="0"/>
          </a:p>
          <a:p>
            <a:pPr marL="0" indent="0">
              <a:buNone/>
            </a:pPr>
            <a:r>
              <a:rPr lang="nb-NO" dirty="0" smtClean="0"/>
              <a:t>	Status</a:t>
            </a:r>
            <a:r>
              <a:rPr lang="nb-NO" dirty="0"/>
              <a:t>: Partial</a:t>
            </a:r>
          </a:p>
        </p:txBody>
      </p:sp>
    </p:spTree>
    <p:extLst>
      <p:ext uri="{BB962C8B-B14F-4D97-AF65-F5344CB8AC3E}">
        <p14:creationId xmlns:p14="http://schemas.microsoft.com/office/powerpoint/2010/main" val="342509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07"/>
    </mc:Choice>
    <mc:Fallback>
      <p:transition spd="slow" advTm="49707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Pragma/CPN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5666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56"/>
    </mc:Choice>
    <mc:Fallback>
      <p:transition spd="slow" advTm="26056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Pragma/CPN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158206"/>
            <a:ext cx="7848600" cy="3409950"/>
          </a:xfrm>
        </p:spPr>
      </p:pic>
    </p:spTree>
    <p:extLst>
      <p:ext uri="{BB962C8B-B14F-4D97-AF65-F5344CB8AC3E}">
        <p14:creationId xmlns:p14="http://schemas.microsoft.com/office/powerpoint/2010/main" val="761766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45"/>
    </mc:Choice>
    <mc:Fallback>
      <p:transition spd="slow" advTm="1064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Model Driven Software </a:t>
            </a:r>
            <a:r>
              <a:rPr lang="nb-NO" dirty="0" smtClean="0"/>
              <a:t>Engineering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b-NO" sz="3200" dirty="0" smtClean="0"/>
              <a:t>Modeling in Solution Domain</a:t>
            </a:r>
          </a:p>
          <a:p>
            <a:pPr marL="0" indent="0" algn="ctr">
              <a:buNone/>
            </a:pPr>
            <a:r>
              <a:rPr lang="nb-NO" sz="3200" dirty="0" smtClean="0"/>
              <a:t>Vs</a:t>
            </a:r>
          </a:p>
          <a:p>
            <a:pPr marL="0" indent="0" algn="ctr">
              <a:buNone/>
            </a:pPr>
            <a:r>
              <a:rPr lang="nb-NO" sz="3200" dirty="0" smtClean="0"/>
              <a:t>Modeling in Problem Domain</a:t>
            </a:r>
          </a:p>
          <a:p>
            <a:pPr marL="0" indent="0" algn="ctr">
              <a:buNone/>
            </a:pPr>
            <a:r>
              <a:rPr lang="nb-NO" sz="3200" dirty="0" smtClean="0"/>
              <a:t>↓</a:t>
            </a:r>
            <a:endParaRPr lang="nb-NO" sz="3200" dirty="0"/>
          </a:p>
          <a:p>
            <a:pPr marL="0" indent="0" algn="ctr">
              <a:buNone/>
            </a:pPr>
            <a:r>
              <a:rPr lang="nb-NO" sz="3200" dirty="0" smtClean="0"/>
              <a:t>Domain Specific Modeling Language (DSML)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3193860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64"/>
    </mc:Choice>
    <mc:Fallback>
      <p:transition spd="slow" advTm="79664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6012160" y="4005064"/>
            <a:ext cx="2798465" cy="30023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Pragma/CPN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72816"/>
            <a:ext cx="4867275" cy="4152900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b-NO" dirty="0" smtClean="0"/>
              <a:t>dhmfng</a:t>
            </a:r>
            <a:endParaRPr lang="nb-NO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84"/>
          <a:stretch/>
        </p:blipFill>
        <p:spPr bwMode="auto">
          <a:xfrm>
            <a:off x="6012160" y="2780928"/>
            <a:ext cx="2770458" cy="155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11760" y="911551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Eclipse</a:t>
            </a:r>
            <a:endParaRPr lang="nb-NO" sz="2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185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780"/>
    </mc:Choice>
    <mc:Fallback>
      <p:transition spd="slow" advTm="5978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6044750" y="3645024"/>
            <a:ext cx="1820708" cy="34434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Pragma/CPN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84"/>
          <a:stretch/>
        </p:blipFill>
        <p:spPr bwMode="auto">
          <a:xfrm>
            <a:off x="6012160" y="2780928"/>
            <a:ext cx="2770458" cy="155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nb-NO" sz="4100" b="1" dirty="0" smtClean="0"/>
              <a:t>Eclipse Modeling Framework</a:t>
            </a:r>
          </a:p>
          <a:p>
            <a:endParaRPr lang="nb-NO" dirty="0" smtClean="0"/>
          </a:p>
          <a:p>
            <a:r>
              <a:rPr lang="nb-NO" dirty="0" smtClean="0"/>
              <a:t>Model </a:t>
            </a:r>
            <a:r>
              <a:rPr lang="nb-NO" dirty="0"/>
              <a:t>driven  approach to Java software </a:t>
            </a:r>
            <a:r>
              <a:rPr lang="nb-NO" dirty="0" smtClean="0"/>
              <a:t>development</a:t>
            </a:r>
            <a:endParaRPr lang="nb-NO" dirty="0"/>
          </a:p>
          <a:p>
            <a:r>
              <a:rPr lang="nb-NO" dirty="0"/>
              <a:t>Ecore </a:t>
            </a:r>
          </a:p>
          <a:p>
            <a:pPr lvl="1"/>
            <a:r>
              <a:rPr lang="nb-NO" dirty="0"/>
              <a:t>meta-metamodel</a:t>
            </a:r>
          </a:p>
          <a:p>
            <a:pPr lvl="1"/>
            <a:r>
              <a:rPr lang="nb-NO" dirty="0"/>
              <a:t>specialisation of </a:t>
            </a:r>
            <a:r>
              <a:rPr lang="nb-NO" dirty="0" smtClean="0"/>
              <a:t>MOF</a:t>
            </a:r>
          </a:p>
          <a:p>
            <a:r>
              <a:rPr lang="nb-NO" dirty="0" smtClean="0"/>
              <a:t>Create Java implementation of model</a:t>
            </a:r>
          </a:p>
          <a:p>
            <a:pPr lvl="1"/>
            <a:r>
              <a:rPr lang="nb-NO" dirty="0" smtClean="0"/>
              <a:t>Adapter classes for viewing and command-based editing</a:t>
            </a:r>
          </a:p>
          <a:p>
            <a:pPr lvl="1"/>
            <a:r>
              <a:rPr lang="nb-NO" dirty="0" smtClean="0"/>
              <a:t>Simple editor</a:t>
            </a:r>
            <a:endParaRPr lang="nb-NO" dirty="0"/>
          </a:p>
          <a:p>
            <a:r>
              <a:rPr lang="nb-NO" dirty="0" smtClean="0"/>
              <a:t>Graphical Modeling Framework (GMF)</a:t>
            </a:r>
          </a:p>
          <a:p>
            <a:pPr lvl="1"/>
            <a:r>
              <a:rPr lang="nb-NO" dirty="0" smtClean="0"/>
              <a:t>Create graphical diagram editor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75239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209"/>
    </mc:Choice>
    <mc:Fallback>
      <p:transition spd="slow" advTm="83209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6044750" y="3356993"/>
            <a:ext cx="882032" cy="25205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Pragma/CPN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84"/>
          <a:stretch/>
        </p:blipFill>
        <p:spPr bwMode="auto">
          <a:xfrm>
            <a:off x="6012160" y="2780928"/>
            <a:ext cx="2770458" cy="155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b-NO" sz="3600" b="1" dirty="0" smtClean="0"/>
              <a:t>Access/CPN</a:t>
            </a:r>
          </a:p>
          <a:p>
            <a:endParaRPr lang="nb-NO" sz="2400" dirty="0" smtClean="0"/>
          </a:p>
          <a:p>
            <a:endParaRPr lang="nb-NO" sz="2400" dirty="0" smtClean="0"/>
          </a:p>
          <a:p>
            <a:r>
              <a:rPr lang="nb-NO" sz="2400" dirty="0" smtClean="0"/>
              <a:t>Java framework for working with CPN Tools models</a:t>
            </a:r>
          </a:p>
          <a:p>
            <a:r>
              <a:rPr lang="nb-NO" sz="2400" dirty="0" smtClean="0"/>
              <a:t>Import and represent as EMF model instance</a:t>
            </a:r>
          </a:p>
          <a:p>
            <a:pPr lvl="1"/>
            <a:r>
              <a:rPr lang="nb-NO" sz="2000" dirty="0" smtClean="0"/>
              <a:t>Use this rather than write our own importer</a:t>
            </a:r>
          </a:p>
          <a:p>
            <a:r>
              <a:rPr lang="nb-NO" sz="2400" dirty="0" smtClean="0"/>
              <a:t>Other features</a:t>
            </a:r>
          </a:p>
          <a:p>
            <a:pPr lvl="1"/>
            <a:r>
              <a:rPr lang="nb-NO" sz="2000" dirty="0" smtClean="0"/>
              <a:t>Not used by Pragma/CPN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2380778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90"/>
    </mc:Choice>
    <mc:Fallback>
      <p:transition spd="slow" advTm="3809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6967243" y="3356993"/>
            <a:ext cx="890124" cy="25205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Pragma/CPN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84"/>
          <a:stretch/>
        </p:blipFill>
        <p:spPr bwMode="auto">
          <a:xfrm>
            <a:off x="6012160" y="2780928"/>
            <a:ext cx="2770458" cy="155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b-NO" sz="3600" b="1" dirty="0" smtClean="0"/>
              <a:t>ePNK</a:t>
            </a:r>
          </a:p>
          <a:p>
            <a:endParaRPr lang="nb-NO" sz="2400" dirty="0"/>
          </a:p>
          <a:p>
            <a:r>
              <a:rPr lang="nb-NO" sz="2400" dirty="0" smtClean="0"/>
              <a:t>Generic framework for working with standard Petri Net types</a:t>
            </a:r>
          </a:p>
          <a:p>
            <a:pPr lvl="1"/>
            <a:r>
              <a:rPr lang="nb-NO" sz="2000" dirty="0" smtClean="0"/>
              <a:t>Saves models in PNML format</a:t>
            </a:r>
          </a:p>
          <a:p>
            <a:pPr lvl="1"/>
            <a:r>
              <a:rPr lang="nb-NO" sz="2000" dirty="0" smtClean="0"/>
              <a:t>Tree editor and diagram editor</a:t>
            </a:r>
          </a:p>
          <a:p>
            <a:r>
              <a:rPr lang="nb-NO" sz="2400" dirty="0" smtClean="0"/>
              <a:t>Supports creating custom specialised Petri Net types</a:t>
            </a:r>
          </a:p>
          <a:p>
            <a:pPr lvl="1"/>
            <a:r>
              <a:rPr lang="nb-NO" sz="2000" dirty="0" smtClean="0"/>
              <a:t>Using EMF models</a:t>
            </a:r>
          </a:p>
          <a:p>
            <a:pPr lvl="1"/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44866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72"/>
    </mc:Choice>
    <mc:Fallback>
      <p:transition spd="slow" advTm="39372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6948265" y="3068961"/>
            <a:ext cx="917176" cy="28803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Pragma/CPN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84"/>
          <a:stretch/>
        </p:blipFill>
        <p:spPr bwMode="auto">
          <a:xfrm>
            <a:off x="6012160" y="2780928"/>
            <a:ext cx="2770458" cy="155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7" y="273050"/>
            <a:ext cx="5319464" cy="632430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nb-NO" sz="3600" b="1" dirty="0" smtClean="0"/>
              <a:t>CPN Model Type</a:t>
            </a:r>
          </a:p>
          <a:p>
            <a:pPr marL="0" indent="0">
              <a:buNone/>
            </a:pPr>
            <a:endParaRPr lang="nb-NO" sz="2400" dirty="0" smtClean="0"/>
          </a:p>
          <a:p>
            <a:pPr marL="0" indent="0">
              <a:buNone/>
            </a:pPr>
            <a:endParaRPr lang="nb-NO" sz="2400" dirty="0"/>
          </a:p>
          <a:p>
            <a:r>
              <a:rPr lang="nb-NO" sz="2400" dirty="0" smtClean="0"/>
              <a:t>ePNK </a:t>
            </a:r>
            <a:br>
              <a:rPr lang="nb-NO" sz="2400" dirty="0" smtClean="0"/>
            </a:br>
            <a:r>
              <a:rPr lang="nb-NO" sz="2400" dirty="0" smtClean="0"/>
              <a:t>PNML </a:t>
            </a:r>
            <a:br>
              <a:rPr lang="nb-NO" sz="2400" dirty="0" smtClean="0"/>
            </a:br>
            <a:r>
              <a:rPr lang="nb-NO" sz="2400" dirty="0" smtClean="0"/>
              <a:t>Core </a:t>
            </a:r>
            <a:br>
              <a:rPr lang="nb-NO" sz="2400" dirty="0" smtClean="0"/>
            </a:br>
            <a:r>
              <a:rPr lang="nb-NO" sz="2400" dirty="0" smtClean="0"/>
              <a:t>Model</a:t>
            </a:r>
            <a:endParaRPr lang="nb-NO" sz="2400" dirty="0"/>
          </a:p>
          <a:p>
            <a:endParaRPr lang="nb-NO" sz="2400" dirty="0" smtClean="0"/>
          </a:p>
          <a:p>
            <a:endParaRPr lang="nb-NO" sz="2400" dirty="0" smtClean="0"/>
          </a:p>
          <a:p>
            <a:r>
              <a:rPr lang="nb-NO" sz="2400" dirty="0" smtClean="0"/>
              <a:t>CPN</a:t>
            </a:r>
            <a:br>
              <a:rPr lang="nb-NO" sz="2400" dirty="0" smtClean="0"/>
            </a:br>
            <a:r>
              <a:rPr lang="nb-NO" sz="2400" dirty="0" smtClean="0"/>
              <a:t>Model</a:t>
            </a:r>
            <a:r>
              <a:rPr lang="nb-NO" sz="2400" dirty="0"/>
              <a:t/>
            </a:r>
            <a:br>
              <a:rPr lang="nb-NO" sz="2400" dirty="0"/>
            </a:br>
            <a:r>
              <a:rPr lang="nb-NO" sz="2400" dirty="0" smtClean="0"/>
              <a:t>Type</a:t>
            </a:r>
          </a:p>
          <a:p>
            <a:endParaRPr lang="nb-NO" sz="2400" dirty="0"/>
          </a:p>
          <a:p>
            <a:r>
              <a:rPr lang="nb-NO" sz="2400" dirty="0" smtClean="0"/>
              <a:t>Annotated</a:t>
            </a:r>
            <a:br>
              <a:rPr lang="nb-NO" sz="2400" dirty="0" smtClean="0"/>
            </a:br>
            <a:r>
              <a:rPr lang="nb-NO" sz="2400" dirty="0" smtClean="0"/>
              <a:t>CPN </a:t>
            </a:r>
            <a:br>
              <a:rPr lang="nb-NO" sz="2400" dirty="0" smtClean="0"/>
            </a:br>
            <a:r>
              <a:rPr lang="nb-NO" sz="2400" dirty="0" smtClean="0"/>
              <a:t>Model </a:t>
            </a:r>
            <a:br>
              <a:rPr lang="nb-NO" sz="2400" dirty="0" smtClean="0"/>
            </a:br>
            <a:r>
              <a:rPr lang="nb-NO" sz="2400" dirty="0" smtClean="0"/>
              <a:t>Type</a:t>
            </a:r>
          </a:p>
        </p:txBody>
      </p:sp>
      <p:pic>
        <p:nvPicPr>
          <p:cNvPr id="13314" name="Picture 2" descr="D:\Documents\Master\Thesis\Presentation\Full diagrams\g4351.png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04" y="3309681"/>
            <a:ext cx="2094071" cy="130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D:\Documents\Master\Thesis\Presentation\Full diagrams\g8160.png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251591"/>
            <a:ext cx="2708910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D:\Documents\Master\Thesis\Presentation\Full diagrams\g15152.png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15" y="4851991"/>
            <a:ext cx="2666048" cy="163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p Arrow 3"/>
          <p:cNvSpPr/>
          <p:nvPr/>
        </p:nvSpPr>
        <p:spPr>
          <a:xfrm>
            <a:off x="3701055" y="3140969"/>
            <a:ext cx="281184" cy="1177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Up Arrow 10"/>
          <p:cNvSpPr/>
          <p:nvPr/>
        </p:nvSpPr>
        <p:spPr>
          <a:xfrm>
            <a:off x="3701055" y="4667855"/>
            <a:ext cx="281184" cy="1177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714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608"/>
    </mc:Choice>
    <mc:Fallback>
      <p:transition spd="slow" advTm="81608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874929" y="3356992"/>
            <a:ext cx="907688" cy="64807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Pragma/CPN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84"/>
          <a:stretch/>
        </p:blipFill>
        <p:spPr bwMode="auto">
          <a:xfrm>
            <a:off x="6012160" y="2780928"/>
            <a:ext cx="2770458" cy="155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b-NO" sz="3600" b="1" dirty="0" smtClean="0"/>
              <a:t>OWL API</a:t>
            </a:r>
          </a:p>
          <a:p>
            <a:endParaRPr lang="nb-NO" sz="2400" dirty="0" smtClean="0"/>
          </a:p>
          <a:p>
            <a:r>
              <a:rPr lang="nb-NO" sz="2400" dirty="0" smtClean="0"/>
              <a:t>Library for working with ontologies</a:t>
            </a:r>
          </a:p>
          <a:p>
            <a:pPr lvl="1"/>
            <a:r>
              <a:rPr lang="nb-NO" sz="2000" dirty="0" smtClean="0"/>
              <a:t>Represent body of knowledge in a particular domain</a:t>
            </a:r>
          </a:p>
          <a:p>
            <a:pPr lvl="1"/>
            <a:r>
              <a:rPr lang="nb-NO" sz="2000" dirty="0" smtClean="0"/>
              <a:t>Classes, properties, individuals</a:t>
            </a:r>
          </a:p>
          <a:p>
            <a:pPr lvl="1"/>
            <a:r>
              <a:rPr lang="nb-NO" sz="2000" dirty="0" smtClean="0"/>
              <a:t>Axioms that define relations, restrictions</a:t>
            </a:r>
          </a:p>
          <a:p>
            <a:pPr lvl="1"/>
            <a:r>
              <a:rPr lang="nb-NO" sz="2000" dirty="0" smtClean="0"/>
              <a:t>Very expressive</a:t>
            </a:r>
          </a:p>
          <a:p>
            <a:r>
              <a:rPr lang="nb-NO" sz="2400" dirty="0" smtClean="0"/>
              <a:t>Different syntaxes</a:t>
            </a:r>
          </a:p>
          <a:p>
            <a:r>
              <a:rPr lang="nb-NO" sz="2400" dirty="0" smtClean="0"/>
              <a:t>Reasoner engine</a:t>
            </a:r>
          </a:p>
          <a:p>
            <a:pPr lvl="1"/>
            <a:r>
              <a:rPr lang="nb-NO" sz="2000" dirty="0" smtClean="0"/>
              <a:t>Deduction and entailment</a:t>
            </a:r>
          </a:p>
          <a:p>
            <a:pPr lvl="1"/>
            <a:r>
              <a:rPr lang="nb-NO" sz="2000" dirty="0" smtClean="0"/>
              <a:t>Can infer implicit rules</a:t>
            </a:r>
            <a:endParaRPr lang="nb-NO" sz="2000" dirty="0"/>
          </a:p>
          <a:p>
            <a:pPr lvl="1"/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4012774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298"/>
    </mc:Choice>
    <mc:Fallback>
      <p:transition spd="slow" advTm="98298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874929" y="3068961"/>
            <a:ext cx="907688" cy="28803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Pragma/CPN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84"/>
          <a:stretch/>
        </p:blipFill>
        <p:spPr bwMode="auto">
          <a:xfrm>
            <a:off x="6012160" y="2780928"/>
            <a:ext cx="2770458" cy="155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b-NO" sz="3600" b="1" dirty="0" smtClean="0"/>
              <a:t>Pragmatics Definition Ontology</a:t>
            </a:r>
          </a:p>
          <a:p>
            <a:endParaRPr lang="nb-NO" sz="2400" dirty="0" smtClean="0"/>
          </a:p>
          <a:p>
            <a:r>
              <a:rPr lang="nb-NO" sz="2400" dirty="0" smtClean="0"/>
              <a:t>Three base ontologies</a:t>
            </a:r>
          </a:p>
          <a:p>
            <a:pPr lvl="1"/>
            <a:r>
              <a:rPr lang="nb-NO" sz="2000" dirty="0" smtClean="0"/>
              <a:t>CPN</a:t>
            </a:r>
          </a:p>
          <a:p>
            <a:pPr lvl="1"/>
            <a:r>
              <a:rPr lang="nb-NO" sz="2000" dirty="0" smtClean="0"/>
              <a:t>Pragmatics and relation to CPN</a:t>
            </a:r>
          </a:p>
          <a:p>
            <a:pPr lvl="1"/>
            <a:r>
              <a:rPr lang="nb-NO" sz="2000" dirty="0" smtClean="0"/>
              <a:t>Generic Pragmatics</a:t>
            </a:r>
          </a:p>
          <a:p>
            <a:r>
              <a:rPr lang="nb-NO" sz="2400" dirty="0" smtClean="0"/>
              <a:t>Using reasoner engine, it deduces appropriate pragmatics for selected model elements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3151607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26"/>
    </mc:Choice>
    <mc:Fallback>
      <p:transition spd="slow" advTm="34726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Demonstration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3555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4"/>
    </mc:Choice>
    <mc:Fallback>
      <p:transition spd="slow" advTm="4014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01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9" r="83622" b="1617"/>
          <a:stretch/>
        </p:blipFill>
        <p:spPr>
          <a:xfrm>
            <a:off x="0" y="1569600"/>
            <a:ext cx="1497600" cy="40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087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91"/>
    </mc:Choice>
    <mc:Fallback>
      <p:transition spd="slow" advTm="22691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2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02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8" r="86942" b="78641"/>
          <a:stretch/>
        </p:blipFill>
        <p:spPr>
          <a:xfrm>
            <a:off x="0" y="1443391"/>
            <a:ext cx="1194010" cy="69524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6762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4"/>
    </mc:Choice>
    <mc:Fallback>
      <p:transition spd="slow" advTm="6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82277E-7 L 0.1434 0.165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0" y="82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Meta Object Framework</a:t>
            </a:r>
            <a:endParaRPr lang="nb-NO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2" y="1600200"/>
            <a:ext cx="7063396" cy="4525963"/>
          </a:xfrm>
        </p:spPr>
      </p:pic>
    </p:spTree>
    <p:extLst>
      <p:ext uri="{BB962C8B-B14F-4D97-AF65-F5344CB8AC3E}">
        <p14:creationId xmlns:p14="http://schemas.microsoft.com/office/powerpoint/2010/main" val="59885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373"/>
    </mc:Choice>
    <mc:Fallback>
      <p:transition spd="slow" advTm="117373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3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03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7" t="12972" r="33719" b="24294"/>
          <a:stretch/>
        </p:blipFill>
        <p:spPr>
          <a:xfrm>
            <a:off x="3105937" y="1760787"/>
            <a:ext cx="2954798" cy="282632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0874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43"/>
    </mc:Choice>
    <mc:Fallback>
      <p:transition spd="slow" advTm="11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2500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04"/>
          <p:cNvPicPr preferRelativeResize="0"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7" t="12805" r="33719" b="24294"/>
          <a:stretch/>
        </p:blipFill>
        <p:spPr>
          <a:xfrm>
            <a:off x="1617203" y="332656"/>
            <a:ext cx="5909594" cy="5667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4087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6"/>
    </mc:Choice>
    <mc:Fallback>
      <p:transition spd="slow" advTm="5676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303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96"/>
    </mc:Choice>
    <mc:Fallback>
      <p:transition spd="slow" advTm="8796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0311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8"/>
    </mc:Choice>
    <mc:Fallback>
      <p:transition spd="slow" advTm="5388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7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07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7" t="9245" r="33801" b="21984"/>
          <a:stretch/>
        </p:blipFill>
        <p:spPr>
          <a:xfrm>
            <a:off x="3105936" y="1594532"/>
            <a:ext cx="2947241" cy="309838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0478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68"/>
    </mc:Choice>
    <mc:Fallback>
      <p:transition spd="slow" advTm="11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12500" decel="12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8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08"/>
          <p:cNvPicPr preferRelativeResize="0"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4" t="9114" r="33554" b="16076"/>
          <a:stretch/>
        </p:blipFill>
        <p:spPr>
          <a:xfrm>
            <a:off x="1594532" y="-99392"/>
            <a:ext cx="5954936" cy="6740866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9659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48"/>
    </mc:Choice>
    <mc:Fallback>
      <p:transition spd="slow" advTm="13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12500" decel="12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2713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0"/>
    </mc:Choice>
    <mc:Fallback>
      <p:transition spd="slow" advTm="291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8985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68"/>
    </mc:Choice>
    <mc:Fallback>
      <p:transition spd="slow" advTm="17268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2829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52"/>
    </mc:Choice>
    <mc:Fallback>
      <p:transition spd="slow" advTm="41252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132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20"/>
    </mc:Choice>
    <mc:Fallback>
      <p:transition spd="slow" advTm="782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Model Transformations</a:t>
            </a:r>
            <a:endParaRPr lang="nb-N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700808"/>
            <a:ext cx="4896542" cy="3783082"/>
          </a:xfrm>
        </p:spPr>
      </p:pic>
      <p:sp>
        <p:nvSpPr>
          <p:cNvPr id="5" name="Rectangle 4"/>
          <p:cNvSpPr/>
          <p:nvPr/>
        </p:nvSpPr>
        <p:spPr>
          <a:xfrm>
            <a:off x="2286000" y="55892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1200" dirty="0"/>
              <a:t>Source: </a:t>
            </a:r>
          </a:p>
          <a:p>
            <a:r>
              <a:rPr lang="nb-NO" sz="1200" dirty="0" smtClean="0">
                <a:hlinkClick r:id="rId4"/>
              </a:rPr>
              <a:t>http</a:t>
            </a:r>
            <a:r>
              <a:rPr lang="nb-NO" sz="1200" dirty="0">
                <a:hlinkClick r:id="rId4"/>
              </a:rPr>
              <a:t>://help.eclipse.org/indigo/index.jsp?topic=%2Forg.eclipse.m2m.atl.doc%2Fguide%2Fconcepts%2FModel-Transformation.html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3775063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75"/>
    </mc:Choice>
    <mc:Fallback>
      <p:transition spd="slow" advTm="73975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1751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46"/>
    </mc:Choice>
    <mc:Fallback>
      <p:transition spd="slow" advTm="11746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4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14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73357" r="58430" b="9869"/>
          <a:stretch/>
        </p:blipFill>
        <p:spPr>
          <a:xfrm>
            <a:off x="1473620" y="4481317"/>
            <a:ext cx="2327563" cy="75570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3978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37"/>
    </mc:Choice>
    <mc:Fallback>
      <p:transition spd="slow" advTm="22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424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00"/>
    </mc:Choice>
    <mc:Fallback>
      <p:transition spd="slow" advTm="1320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6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vlcsnap-00016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5" t="37965" r="33719" b="43248"/>
          <a:stretch/>
        </p:blipFill>
        <p:spPr>
          <a:xfrm>
            <a:off x="3098380" y="2886783"/>
            <a:ext cx="2962354" cy="84638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7054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67"/>
    </mc:Choice>
    <mc:Fallback>
      <p:transition spd="slow" advTm="10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469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74"/>
    </mc:Choice>
    <mc:Fallback>
      <p:transition spd="slow" advTm="16474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777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26"/>
    </mc:Choice>
    <mc:Fallback>
      <p:transition spd="slow" advTm="15426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620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36"/>
    </mc:Choice>
    <mc:Fallback>
      <p:transition spd="slow" advTm="15536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2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22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7" t="73341" r="65500" b="21923"/>
          <a:stretch/>
        </p:blipFill>
        <p:spPr>
          <a:xfrm>
            <a:off x="1021080" y="4480561"/>
            <a:ext cx="2133600" cy="21336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8399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02"/>
    </mc:Choice>
    <mc:Fallback>
      <p:transition spd="slow" advTm="15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1161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9"/>
    </mc:Choice>
    <mc:Fallback>
      <p:transition spd="slow" advTm="5799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8073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30"/>
    </mc:Choice>
    <mc:Fallback>
      <p:transition spd="slow" advTm="1453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Background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b-NO" sz="2800" dirty="0"/>
              <a:t>Kent Inge Fagerland </a:t>
            </a:r>
            <a:r>
              <a:rPr lang="nb-NO" sz="2800" dirty="0" smtClean="0"/>
              <a:t>Simonsen: </a:t>
            </a:r>
            <a:r>
              <a:rPr lang="nb-NO" sz="3200" dirty="0" smtClean="0"/>
              <a:t/>
            </a:r>
            <a:br>
              <a:rPr lang="nb-NO" sz="3200" dirty="0" smtClean="0"/>
            </a:br>
            <a:r>
              <a:rPr lang="nb-NO" sz="2800" b="1" dirty="0" smtClean="0"/>
              <a:t>On </a:t>
            </a:r>
            <a:r>
              <a:rPr lang="nb-NO" sz="2800" b="1" dirty="0"/>
              <a:t>the use of pragmatics </a:t>
            </a:r>
            <a:r>
              <a:rPr lang="nb-NO" sz="2800" b="1" dirty="0" smtClean="0"/>
              <a:t>for model-based </a:t>
            </a:r>
            <a:r>
              <a:rPr lang="nb-NO" sz="2800" b="1" dirty="0"/>
              <a:t>development of protocol software.</a:t>
            </a:r>
            <a:r>
              <a:rPr lang="nb-NO" sz="2800" dirty="0"/>
              <a:t> </a:t>
            </a:r>
            <a:r>
              <a:rPr lang="nb-NO" sz="3200" dirty="0" smtClean="0"/>
              <a:t/>
            </a:r>
            <a:br>
              <a:rPr lang="nb-NO" sz="3200" dirty="0" smtClean="0"/>
            </a:br>
            <a:r>
              <a:rPr lang="nb-NO" sz="2000" dirty="0" smtClean="0"/>
              <a:t>PNSE’11</a:t>
            </a:r>
          </a:p>
          <a:p>
            <a:endParaRPr lang="nb-NO" dirty="0" smtClean="0"/>
          </a:p>
          <a:p>
            <a:r>
              <a:rPr lang="nb-NO" dirty="0" smtClean="0"/>
              <a:t>Defining a DSML for protocol software</a:t>
            </a:r>
          </a:p>
          <a:p>
            <a:pPr lvl="1"/>
            <a:r>
              <a:rPr lang="nb-NO" sz="1800" dirty="0" smtClean="0"/>
              <a:t>Coloured Petri Net (CPN) model annotated with code generation pragmatics</a:t>
            </a:r>
          </a:p>
          <a:p>
            <a:pPr lvl="1"/>
            <a:r>
              <a:rPr lang="nb-NO" sz="1800" dirty="0" smtClean="0"/>
              <a:t>Platform model to describe implementation details for particular platform</a:t>
            </a:r>
          </a:p>
          <a:p>
            <a:pPr lvl="1"/>
            <a:r>
              <a:rPr lang="nb-NO" sz="1800" dirty="0" smtClean="0"/>
              <a:t>Configuration model for particular protocol model</a:t>
            </a:r>
            <a:endParaRPr lang="nb-NO" sz="1800" dirty="0"/>
          </a:p>
        </p:txBody>
      </p:sp>
    </p:spTree>
    <p:extLst>
      <p:ext uri="{BB962C8B-B14F-4D97-AF65-F5344CB8AC3E}">
        <p14:creationId xmlns:p14="http://schemas.microsoft.com/office/powerpoint/2010/main" val="2209143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459"/>
    </mc:Choice>
    <mc:Fallback>
      <p:transition spd="slow" advTm="94459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5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25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3" t="52537" r="66700" b="39852"/>
          <a:stretch/>
        </p:blipFill>
        <p:spPr>
          <a:xfrm>
            <a:off x="975360" y="3543301"/>
            <a:ext cx="2072640" cy="3429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0012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95"/>
    </mc:Choice>
    <mc:Fallback>
      <p:transition spd="slow" advTm="26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7487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64"/>
    </mc:Choice>
    <mc:Fallback>
      <p:transition spd="slow" advTm="6064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7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27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8" t="13866" r="41122" b="31504"/>
          <a:stretch/>
        </p:blipFill>
        <p:spPr>
          <a:xfrm>
            <a:off x="1432560" y="1790700"/>
            <a:ext cx="3954780" cy="246126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7393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70"/>
    </mc:Choice>
    <mc:Fallback>
      <p:transition spd="slow" advTm="22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0.11857 7.40741E-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7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17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3" t="15327" r="31667" b="47632"/>
          <a:stretch/>
        </p:blipFill>
        <p:spPr>
          <a:xfrm>
            <a:off x="1836420" y="1866901"/>
            <a:ext cx="4411980" cy="166878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350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570"/>
    </mc:Choice>
    <mc:Fallback>
      <p:transition spd="slow" advTm="95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5560" y="5556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8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18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71311" r="62522" b="12805"/>
          <a:stretch/>
        </p:blipFill>
        <p:spPr>
          <a:xfrm>
            <a:off x="1152938" y="4389120"/>
            <a:ext cx="2274073" cy="71561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693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5"/>
    </mc:Choice>
    <mc:Fallback>
      <p:transition spd="slow" advTm="6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108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97"/>
    </mc:Choice>
    <mc:Fallback>
      <p:transition spd="slow" advTm="7297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8720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3"/>
    </mc:Choice>
    <mc:Fallback>
      <p:transition spd="slow" advTm="2083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30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30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72899" r="61681" b="9629"/>
          <a:stretch/>
        </p:blipFill>
        <p:spPr>
          <a:xfrm>
            <a:off x="1208597" y="4460682"/>
            <a:ext cx="2305879" cy="78717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9713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86"/>
    </mc:Choice>
    <mc:Fallback>
      <p:transition spd="slow" advTm="11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31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31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t="76650" r="59391" b="13996"/>
          <a:stretch/>
        </p:blipFill>
        <p:spPr>
          <a:xfrm>
            <a:off x="1423283" y="4627659"/>
            <a:ext cx="2289976" cy="42141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1563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08"/>
    </mc:Choice>
    <mc:Fallback>
      <p:transition spd="slow" advTm="35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3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700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9"/>
    </mc:Choice>
    <mc:Fallback>
      <p:transition spd="slow" advTm="739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Kao-Chow </a:t>
            </a:r>
            <a:br>
              <a:rPr lang="nb-NO" dirty="0" smtClean="0"/>
            </a:br>
            <a:r>
              <a:rPr lang="nb-NO" dirty="0" smtClean="0"/>
              <a:t>authentication protocol</a:t>
            </a:r>
            <a:endParaRPr lang="nb-NO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0483"/>
            <a:ext cx="8229600" cy="3425396"/>
          </a:xfrm>
        </p:spPr>
      </p:pic>
    </p:spTree>
    <p:extLst>
      <p:ext uri="{BB962C8B-B14F-4D97-AF65-F5344CB8AC3E}">
        <p14:creationId xmlns:p14="http://schemas.microsoft.com/office/powerpoint/2010/main" val="404653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84"/>
    </mc:Choice>
    <mc:Fallback>
      <p:transition spd="slow" advTm="64084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3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1901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56"/>
    </mc:Choice>
    <mc:Fallback>
      <p:transition spd="slow" advTm="11356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34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34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40072" r="59390" b="15100"/>
          <a:stretch/>
        </p:blipFill>
        <p:spPr>
          <a:xfrm>
            <a:off x="1463040" y="2981739"/>
            <a:ext cx="2250219" cy="2019631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9247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44"/>
    </mc:Choice>
    <mc:Fallback>
      <p:transition spd="slow" advTm="8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04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9985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99"/>
    </mc:Choice>
    <mc:Fallback>
      <p:transition spd="slow" advTm="34899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05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0419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89"/>
    </mc:Choice>
    <mc:Fallback>
      <p:transition spd="slow" advTm="9389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10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36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0"/>
    </mc:Choice>
    <mc:Fallback>
      <p:transition spd="slow" advTm="394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119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2012-07-02_191119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1" t="52425" r="57044" b="42990"/>
          <a:stretch/>
        </p:blipFill>
        <p:spPr>
          <a:xfrm>
            <a:off x="3156668" y="3538330"/>
            <a:ext cx="771276" cy="206734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507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31"/>
    </mc:Choice>
    <mc:Fallback>
      <p:transition spd="slow" advTm="11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12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4953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83"/>
    </mc:Choice>
    <mc:Fallback>
      <p:transition spd="slow" advTm="11783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136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2012-07-02_191136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4" t="12038" r="61217" b="57098"/>
          <a:stretch/>
        </p:blipFill>
        <p:spPr>
          <a:xfrm>
            <a:off x="1558456" y="1717482"/>
            <a:ext cx="1987826" cy="139147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084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9"/>
    </mc:Choice>
    <mc:Fallback>
      <p:transition spd="slow" advTm="2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15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440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81"/>
    </mc:Choice>
    <mc:Fallback>
      <p:transition spd="slow" advTm="14281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20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9100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1"/>
    </mc:Choice>
    <mc:Fallback>
      <p:transition spd="slow" advTm="436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9.7|24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6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4721</TotalTime>
  <Words>2427</Words>
  <Application>Microsoft Office PowerPoint</Application>
  <PresentationFormat>On-screen Show (4:3)</PresentationFormat>
  <Paragraphs>626</Paragraphs>
  <Slides>110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1" baseType="lpstr">
      <vt:lpstr>Executive</vt:lpstr>
      <vt:lpstr>Design and Evaluation of a Framework for Annotating Coloured Petri Net Models with Code Generation Pragmatics</vt:lpstr>
      <vt:lpstr>Overview</vt:lpstr>
      <vt:lpstr>Model Driven Software Engineering</vt:lpstr>
      <vt:lpstr>Model Driven Software Engineering</vt:lpstr>
      <vt:lpstr>Model Driven Software Engineering</vt:lpstr>
      <vt:lpstr>Meta Object Framework</vt:lpstr>
      <vt:lpstr>Model Transformations</vt:lpstr>
      <vt:lpstr>Background</vt:lpstr>
      <vt:lpstr>Kao-Chow  authentication protocol</vt:lpstr>
      <vt:lpstr>Thesis Aim</vt:lpstr>
      <vt:lpstr>Research Method</vt:lpstr>
      <vt:lpstr>Prototype Requirements</vt:lpstr>
      <vt:lpstr>Pragmatics Categories</vt:lpstr>
      <vt:lpstr>Case Study: WebSocket Protocol</vt:lpstr>
      <vt:lpstr>WebSocket Protocol</vt:lpstr>
      <vt:lpstr>Sequence Diagram WebSocket Protocol</vt:lpstr>
      <vt:lpstr>WebSocket Protocol</vt:lpstr>
      <vt:lpstr>WebSocket Protocol</vt:lpstr>
      <vt:lpstr>WebSocket Protocol</vt:lpstr>
      <vt:lpstr>WebSocket Protocol</vt:lpstr>
      <vt:lpstr>WebSocket</vt:lpstr>
      <vt:lpstr>WebSocket CPN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 Space Analysis</vt:lpstr>
      <vt:lpstr>State Space Analysis</vt:lpstr>
      <vt:lpstr>State Space Analysis</vt:lpstr>
      <vt:lpstr>State Space Analysis</vt:lpstr>
      <vt:lpstr>State Space Analysis</vt:lpstr>
      <vt:lpstr>State Space Analysis</vt:lpstr>
      <vt:lpstr>State Space Analysis</vt:lpstr>
      <vt:lpstr>State Space Analysis</vt:lpstr>
      <vt:lpstr>PowerPoint Presentation</vt:lpstr>
      <vt:lpstr>State Space Analysis</vt:lpstr>
      <vt:lpstr>State Space Analysis</vt:lpstr>
      <vt:lpstr>Pragma/CPN</vt:lpstr>
      <vt:lpstr>Pragma/CPN</vt:lpstr>
      <vt:lpstr>Pragma/CPN</vt:lpstr>
      <vt:lpstr>Pragma/CPN</vt:lpstr>
      <vt:lpstr>Pragma/CPN</vt:lpstr>
      <vt:lpstr>Pragma/CPN</vt:lpstr>
      <vt:lpstr>Pragma/CPN</vt:lpstr>
      <vt:lpstr>Pragma/CPN</vt:lpstr>
      <vt:lpstr>Pragma/CPN</vt:lpstr>
      <vt:lpstr>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</vt:lpstr>
      <vt:lpstr>Prototype Evaluation</vt:lpstr>
      <vt:lpstr>Performance</vt:lpstr>
      <vt:lpstr>Thesis Evaluation</vt:lpstr>
    </vt:vector>
  </TitlesOfParts>
  <Company>Bluecode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Mikal Hitsøy Henriksen</dc:creator>
  <cp:lastModifiedBy>Mikal Hitsøy Henriksen</cp:lastModifiedBy>
  <cp:revision>63</cp:revision>
  <dcterms:created xsi:type="dcterms:W3CDTF">2012-06-29T12:10:49Z</dcterms:created>
  <dcterms:modified xsi:type="dcterms:W3CDTF">2012-07-03T21:38:31Z</dcterms:modified>
</cp:coreProperties>
</file>